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7" r:id="rId2"/>
    <p:sldId id="258" r:id="rId3"/>
    <p:sldId id="717" r:id="rId4"/>
    <p:sldId id="718" r:id="rId5"/>
    <p:sldId id="719" r:id="rId6"/>
    <p:sldId id="720" r:id="rId7"/>
    <p:sldId id="722" r:id="rId8"/>
    <p:sldId id="721" r:id="rId9"/>
    <p:sldId id="724" r:id="rId10"/>
    <p:sldId id="723" r:id="rId11"/>
    <p:sldId id="725" r:id="rId12"/>
    <p:sldId id="726" r:id="rId13"/>
    <p:sldId id="727" r:id="rId14"/>
    <p:sldId id="728" r:id="rId15"/>
    <p:sldId id="729" r:id="rId16"/>
    <p:sldId id="730" r:id="rId17"/>
    <p:sldId id="731" r:id="rId18"/>
    <p:sldId id="643" r:id="rId19"/>
    <p:sldId id="282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82C28-7E31-4A6A-875B-6BAB4F024123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17312-456D-4B27-A803-4B5E464074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004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BA6C-61A6-46C5-B1D1-C0A88CB16B7B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5399-F713-4FDD-B5C8-8A59C16A9197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2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BA6C-61A6-46C5-B1D1-C0A88CB16B7B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5399-F713-4FDD-B5C8-8A59C16A91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989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BA6C-61A6-46C5-B1D1-C0A88CB16B7B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5399-F713-4FDD-B5C8-8A59C16A91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399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BA6C-61A6-46C5-B1D1-C0A88CB16B7B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5399-F713-4FDD-B5C8-8A59C16A91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42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BA6C-61A6-46C5-B1D1-C0A88CB16B7B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5399-F713-4FDD-B5C8-8A59C16A9197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463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BA6C-61A6-46C5-B1D1-C0A88CB16B7B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5399-F713-4FDD-B5C8-8A59C16A91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00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BA6C-61A6-46C5-B1D1-C0A88CB16B7B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5399-F713-4FDD-B5C8-8A59C16A91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2620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BA6C-61A6-46C5-B1D1-C0A88CB16B7B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5399-F713-4FDD-B5C8-8A59C16A91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334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BA6C-61A6-46C5-B1D1-C0A88CB16B7B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5399-F713-4FDD-B5C8-8A59C16A91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45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E56BA6C-61A6-46C5-B1D1-C0A88CB16B7B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7F5399-F713-4FDD-B5C8-8A59C16A91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282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BA6C-61A6-46C5-B1D1-C0A88CB16B7B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5399-F713-4FDD-B5C8-8A59C16A91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85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E56BA6C-61A6-46C5-B1D1-C0A88CB16B7B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27F5399-F713-4FDD-B5C8-8A59C16A919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36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46" y="382627"/>
            <a:ext cx="6491537" cy="384164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85" y="5100033"/>
            <a:ext cx="3029858" cy="855892"/>
          </a:xfrm>
          <a:prstGeom prst="rect">
            <a:avLst/>
          </a:prstGeom>
        </p:spPr>
      </p:pic>
      <p:sp>
        <p:nvSpPr>
          <p:cNvPr id="7" name="Título 3"/>
          <p:cNvSpPr>
            <a:spLocks noGrp="1"/>
          </p:cNvSpPr>
          <p:nvPr>
            <p:ph type="ctrTitle"/>
          </p:nvPr>
        </p:nvSpPr>
        <p:spPr>
          <a:xfrm>
            <a:off x="4278711" y="6027310"/>
            <a:ext cx="3333005" cy="33266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www.servus.org.br</a:t>
            </a:r>
            <a:endParaRPr lang="pt-BR" sz="2400" b="1" dirty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62578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F32F7-3350-38D3-333D-EC356DE20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B150E92B-5DAE-1BF0-04A3-335CB2BE22A6}"/>
              </a:ext>
            </a:extLst>
          </p:cNvPr>
          <p:cNvSpPr txBox="1">
            <a:spLocks/>
          </p:cNvSpPr>
          <p:nvPr/>
        </p:nvSpPr>
        <p:spPr>
          <a:xfrm>
            <a:off x="474367" y="2544247"/>
            <a:ext cx="11256134" cy="25908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083A17D-0172-7D6D-B4F9-5E5E6113473F}"/>
              </a:ext>
            </a:extLst>
          </p:cNvPr>
          <p:cNvSpPr txBox="1"/>
          <p:nvPr/>
        </p:nvSpPr>
        <p:spPr>
          <a:xfrm>
            <a:off x="-12882" y="6453549"/>
            <a:ext cx="407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Curso de Graduação em Teologia</a:t>
            </a:r>
          </a:p>
        </p:txBody>
      </p:sp>
      <p:sp>
        <p:nvSpPr>
          <p:cNvPr id="2" name="Título 4">
            <a:extLst>
              <a:ext uri="{FF2B5EF4-FFF2-40B4-BE49-F238E27FC236}">
                <a16:creationId xmlns:a16="http://schemas.microsoft.com/office/drawing/2014/main" id="{18F96EE6-0DF1-5351-490C-C0EA47C0677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41176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small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MT Black" panose="00000102000000010000" pitchFamily="2" charset="0"/>
                <a:ea typeface="+mn-ea"/>
                <a:cs typeface="+mn-cs"/>
              </a:rPr>
              <a:t>Pronúncia</a:t>
            </a:r>
            <a:endParaRPr kumimoji="0" lang="pt-BR" sz="4400" b="1" i="0" u="none" strike="noStrike" kern="120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MT Black" panose="00000102000000010000" pitchFamily="2" charset="0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B4FB068-B2AE-A609-19A8-8AB9D60DB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27" y="1055335"/>
            <a:ext cx="1091738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49263" algn="l"/>
              </a:tabLst>
              <a:defRPr/>
            </a:pPr>
            <a:r>
              <a:rPr lang="pt-BR" sz="3600" dirty="0">
                <a:solidFill>
                  <a:prstClr val="black"/>
                </a:solidFill>
                <a:ea typeface="Times New Roman" pitchFamily="18" charset="0"/>
                <a:cs typeface="Times-Roman"/>
              </a:rPr>
              <a:t>Muitos manuais e compêndios modernos têm dado um valor </a:t>
            </a:r>
            <a:r>
              <a:rPr lang="pt-BR" sz="36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demasiado</a:t>
            </a:r>
            <a:r>
              <a:rPr lang="pt-BR" sz="3600" dirty="0">
                <a:solidFill>
                  <a:prstClr val="black"/>
                </a:solidFill>
                <a:ea typeface="Times New Roman" pitchFamily="18" charset="0"/>
                <a:cs typeface="Times-Roman"/>
              </a:rPr>
              <a:t> a pronúncia do </a:t>
            </a:r>
            <a:r>
              <a:rPr lang="pt-BR" sz="3600" b="1" dirty="0">
                <a:solidFill>
                  <a:prstClr val="black"/>
                </a:solidFill>
                <a:ea typeface="Times New Roman" pitchFamily="18" charset="0"/>
                <a:cs typeface="Times-Roman"/>
              </a:rPr>
              <a:t>grego </a:t>
            </a:r>
            <a:r>
              <a:rPr lang="pt-BR" sz="3600" b="1" dirty="0" err="1">
                <a:solidFill>
                  <a:prstClr val="black"/>
                </a:solidFill>
                <a:ea typeface="Times New Roman" pitchFamily="18" charset="0"/>
                <a:cs typeface="Times-Roman"/>
              </a:rPr>
              <a:t>koinê</a:t>
            </a:r>
            <a:r>
              <a:rPr lang="pt-BR" sz="3600" dirty="0">
                <a:solidFill>
                  <a:prstClr val="black"/>
                </a:solidFill>
                <a:ea typeface="Times New Roman" pitchFamily="18" charset="0"/>
                <a:cs typeface="Times-Roman"/>
              </a:rPr>
              <a:t>, a grande verdade é que a pronúncia original foi praticamente perdida, a pronúncia que usualmente se faz foi a adotada pelo humanista Erasmo de </a:t>
            </a:r>
            <a:r>
              <a:rPr lang="pt-BR" sz="3600" dirty="0" err="1">
                <a:solidFill>
                  <a:prstClr val="black"/>
                </a:solidFill>
                <a:ea typeface="Times New Roman" pitchFamily="18" charset="0"/>
                <a:cs typeface="Times-Roman"/>
              </a:rPr>
              <a:t>Roterdã</a:t>
            </a:r>
            <a:r>
              <a:rPr lang="pt-BR" sz="3600" dirty="0">
                <a:solidFill>
                  <a:prstClr val="black"/>
                </a:solidFill>
                <a:ea typeface="Times New Roman" pitchFamily="18" charset="0"/>
                <a:cs typeface="Times-Roman"/>
              </a:rPr>
              <a:t>, que foi o primeiro a publicar o texto grego dentro da moderna imprensa. Mas a época de Erasmo já distava em quatorze ou quinze séculos da época do grego </a:t>
            </a:r>
            <a:r>
              <a:rPr lang="pt-BR" sz="3600" dirty="0" err="1">
                <a:solidFill>
                  <a:prstClr val="black"/>
                </a:solidFill>
                <a:ea typeface="Times New Roman" pitchFamily="18" charset="0"/>
                <a:cs typeface="Times-Roman"/>
              </a:rPr>
              <a:t>koinê</a:t>
            </a:r>
            <a:r>
              <a:rPr lang="pt-BR" sz="3600" dirty="0">
                <a:solidFill>
                  <a:prstClr val="black"/>
                </a:solidFill>
                <a:ea typeface="Times New Roman" pitchFamily="18" charset="0"/>
                <a:cs typeface="Times-Roman"/>
              </a:rPr>
              <a:t>.</a:t>
            </a:r>
            <a:endParaRPr lang="pt-BR" sz="3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eio-quadro 3">
            <a:extLst>
              <a:ext uri="{FF2B5EF4-FFF2-40B4-BE49-F238E27FC236}">
                <a16:creationId xmlns:a16="http://schemas.microsoft.com/office/drawing/2014/main" id="{6023BADE-7B46-E3A0-238F-8B10EA45AEBA}"/>
              </a:ext>
            </a:extLst>
          </p:cNvPr>
          <p:cNvSpPr/>
          <p:nvPr/>
        </p:nvSpPr>
        <p:spPr>
          <a:xfrm>
            <a:off x="572335" y="916934"/>
            <a:ext cx="1341553" cy="1506828"/>
          </a:xfrm>
          <a:prstGeom prst="halfFrame">
            <a:avLst>
              <a:gd name="adj1" fmla="val 7413"/>
              <a:gd name="adj2" fmla="val 741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Meio-quadro 5">
            <a:extLst>
              <a:ext uri="{FF2B5EF4-FFF2-40B4-BE49-F238E27FC236}">
                <a16:creationId xmlns:a16="http://schemas.microsoft.com/office/drawing/2014/main" id="{D46AFD28-7A71-6526-9BA4-FD3642DF602A}"/>
              </a:ext>
            </a:extLst>
          </p:cNvPr>
          <p:cNvSpPr/>
          <p:nvPr/>
        </p:nvSpPr>
        <p:spPr>
          <a:xfrm rot="16200000">
            <a:off x="654974" y="4244195"/>
            <a:ext cx="1341553" cy="1506828"/>
          </a:xfrm>
          <a:prstGeom prst="halfFrame">
            <a:avLst>
              <a:gd name="adj1" fmla="val 7413"/>
              <a:gd name="adj2" fmla="val 741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93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D3369-4150-9D24-AEA0-E1228568A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38F0251B-7B04-1A7F-F48A-9DF499AFB6E7}"/>
              </a:ext>
            </a:extLst>
          </p:cNvPr>
          <p:cNvSpPr txBox="1">
            <a:spLocks/>
          </p:cNvSpPr>
          <p:nvPr/>
        </p:nvSpPr>
        <p:spPr>
          <a:xfrm>
            <a:off x="474367" y="2544247"/>
            <a:ext cx="11256134" cy="25908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0332A-3A43-51B2-C5DB-2E696AA7D50A}"/>
              </a:ext>
            </a:extLst>
          </p:cNvPr>
          <p:cNvSpPr txBox="1"/>
          <p:nvPr/>
        </p:nvSpPr>
        <p:spPr>
          <a:xfrm>
            <a:off x="-12882" y="6453549"/>
            <a:ext cx="407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Curso de Graduação em Teologia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6FFB63-559E-DC15-B83B-15DA7A0D0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215" y="533031"/>
            <a:ext cx="10914057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180975" algn="l"/>
                <a:tab pos="449263" algn="l"/>
              </a:tabLst>
              <a:defRPr/>
            </a:pPr>
            <a:r>
              <a:rPr lang="pt-BR" sz="3600" dirty="0">
                <a:solidFill>
                  <a:prstClr val="black"/>
                </a:solidFill>
                <a:ea typeface="Times New Roman" pitchFamily="18" charset="0"/>
                <a:cs typeface="Times-Roman" charset="0"/>
              </a:rPr>
              <a:t>Por essa razão é importante que se saiba que o grego antigo em seu aspecto da fala está perdido para sempre. Portanto o aluno não deve dar muita atenção a tentativa de ser falar o grego antigo, seu cuidado deve se concentrar nos aspecto morfológicos, sintáticos e estilísticos, que são mais absorvidos pela leitura silenciosa e analítica e não pela fonética. </a:t>
            </a:r>
            <a:endParaRPr lang="pt-BR" sz="3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49263" algn="l"/>
              </a:tabLst>
              <a:defRPr/>
            </a:pPr>
            <a:r>
              <a:rPr lang="pt-BR" sz="3600" dirty="0">
                <a:solidFill>
                  <a:prstClr val="black"/>
                </a:solidFill>
                <a:ea typeface="Times New Roman" pitchFamily="18" charset="0"/>
                <a:cs typeface="Times-Roman" charset="0"/>
              </a:rPr>
              <a:t>Adotamos a pronúncia pela silaba tônica, sendo esta a que está com o sinal.</a:t>
            </a:r>
            <a:endParaRPr lang="pt-BR" sz="5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eio-quadro 2">
            <a:extLst>
              <a:ext uri="{FF2B5EF4-FFF2-40B4-BE49-F238E27FC236}">
                <a16:creationId xmlns:a16="http://schemas.microsoft.com/office/drawing/2014/main" id="{67300A5D-5CE8-AB8E-F5E3-A402826E110B}"/>
              </a:ext>
            </a:extLst>
          </p:cNvPr>
          <p:cNvSpPr/>
          <p:nvPr/>
        </p:nvSpPr>
        <p:spPr>
          <a:xfrm rot="16200000">
            <a:off x="557006" y="4370107"/>
            <a:ext cx="1341553" cy="1506828"/>
          </a:xfrm>
          <a:prstGeom prst="halfFrame">
            <a:avLst>
              <a:gd name="adj1" fmla="val 7413"/>
              <a:gd name="adj2" fmla="val 741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Meio-quadro 3">
            <a:extLst>
              <a:ext uri="{FF2B5EF4-FFF2-40B4-BE49-F238E27FC236}">
                <a16:creationId xmlns:a16="http://schemas.microsoft.com/office/drawing/2014/main" id="{BAE16E35-3D0C-C5CF-768E-6CF9DD783039}"/>
              </a:ext>
            </a:extLst>
          </p:cNvPr>
          <p:cNvSpPr/>
          <p:nvPr/>
        </p:nvSpPr>
        <p:spPr>
          <a:xfrm>
            <a:off x="474367" y="561123"/>
            <a:ext cx="1341553" cy="1506828"/>
          </a:xfrm>
          <a:prstGeom prst="halfFrame">
            <a:avLst>
              <a:gd name="adj1" fmla="val 7413"/>
              <a:gd name="adj2" fmla="val 741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0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B7EAC-2E58-974B-06FA-250CFA66A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F5362700-606E-A94C-BE12-DDB8D8A2750F}"/>
              </a:ext>
            </a:extLst>
          </p:cNvPr>
          <p:cNvSpPr txBox="1">
            <a:spLocks/>
          </p:cNvSpPr>
          <p:nvPr/>
        </p:nvSpPr>
        <p:spPr>
          <a:xfrm>
            <a:off x="474367" y="2544247"/>
            <a:ext cx="11256134" cy="25908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17509A1-A047-8599-71E3-7C87420D544C}"/>
              </a:ext>
            </a:extLst>
          </p:cNvPr>
          <p:cNvSpPr txBox="1"/>
          <p:nvPr/>
        </p:nvSpPr>
        <p:spPr>
          <a:xfrm>
            <a:off x="-12882" y="6453549"/>
            <a:ext cx="407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Curso de Graduação em Teologia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42C58B-DE06-F6E6-E121-32EF5BA79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280" y="1093192"/>
            <a:ext cx="1101061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/>
            </a:pP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O Gama</a:t>
            </a:r>
            <a:r>
              <a:rPr lang="pt-BR" sz="4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 </a:t>
            </a:r>
            <a:r>
              <a:rPr lang="pt-BR" sz="4000" dirty="0">
                <a:solidFill>
                  <a:prstClr val="black"/>
                </a:solidFill>
                <a:latin typeface="Graeca" pitchFamily="2" charset="2"/>
                <a:ea typeface="Times New Roman" pitchFamily="18" charset="0"/>
                <a:cs typeface="Arial" pitchFamily="34" charset="0"/>
              </a:rPr>
              <a:t>g </a:t>
            </a:r>
            <a:r>
              <a:rPr lang="pt-BR" sz="4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pode sofrer alteração na sua pronúncia, todas as vezes que gama vier precedido de </a:t>
            </a:r>
            <a:r>
              <a:rPr lang="pt-BR" sz="40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kapa</a:t>
            </a:r>
            <a:r>
              <a:rPr lang="pt-BR" sz="4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 </a:t>
            </a:r>
            <a:r>
              <a:rPr lang="pt-BR" sz="4000" dirty="0">
                <a:solidFill>
                  <a:prstClr val="black"/>
                </a:solidFill>
                <a:latin typeface="Graeca" pitchFamily="2" charset="2"/>
                <a:ea typeface="Times New Roman" pitchFamily="18" charset="0"/>
                <a:cs typeface="Arial" pitchFamily="34" charset="0"/>
              </a:rPr>
              <a:t>k</a:t>
            </a:r>
            <a:r>
              <a:rPr lang="pt-BR" sz="4000" dirty="0">
                <a:solidFill>
                  <a:prstClr val="black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 </a:t>
            </a:r>
            <a:r>
              <a:rPr lang="pt-BR" sz="4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),  </a:t>
            </a: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ksi</a:t>
            </a:r>
            <a:r>
              <a:rPr lang="pt-BR" sz="4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 </a:t>
            </a:r>
            <a:r>
              <a:rPr lang="pt-BR" sz="4000" dirty="0">
                <a:solidFill>
                  <a:prstClr val="black"/>
                </a:solidFill>
                <a:latin typeface="Graeca" pitchFamily="2" charset="2"/>
                <a:ea typeface="Times New Roman" pitchFamily="18" charset="0"/>
                <a:cs typeface="Arial" pitchFamily="34" charset="0"/>
              </a:rPr>
              <a:t>x</a:t>
            </a:r>
            <a:r>
              <a:rPr lang="pt-BR" sz="4000" dirty="0">
                <a:solidFill>
                  <a:prstClr val="black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 </a:t>
            </a:r>
            <a:r>
              <a:rPr lang="pt-BR" sz="4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e outro gama </a:t>
            </a:r>
            <a:r>
              <a:rPr lang="pt-BR" sz="4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 </a:t>
            </a:r>
            <a:r>
              <a:rPr lang="pt-BR" sz="4000" dirty="0">
                <a:solidFill>
                  <a:prstClr val="black"/>
                </a:solidFill>
                <a:latin typeface="Graeca" pitchFamily="2" charset="2"/>
                <a:ea typeface="Times New Roman" pitchFamily="18" charset="0"/>
                <a:cs typeface="Arial" pitchFamily="34" charset="0"/>
              </a:rPr>
              <a:t>g</a:t>
            </a:r>
            <a:r>
              <a:rPr lang="pt-BR" sz="4000" dirty="0">
                <a:solidFill>
                  <a:prstClr val="black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 </a:t>
            </a:r>
            <a:r>
              <a:rPr lang="pt-BR" sz="4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o primeiro gama mudará para</a:t>
            </a:r>
            <a:r>
              <a:rPr lang="pt-BR" sz="4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 </a:t>
            </a:r>
            <a:r>
              <a:rPr lang="pt-BR" sz="4000" dirty="0">
                <a:solidFill>
                  <a:prstClr val="black"/>
                </a:solidFill>
                <a:latin typeface="Graeca" pitchFamily="2" charset="2"/>
                <a:ea typeface="Times New Roman" pitchFamily="18" charset="0"/>
                <a:cs typeface="Arial" pitchFamily="34" charset="0"/>
              </a:rPr>
              <a:t>n</a:t>
            </a:r>
            <a:r>
              <a:rPr lang="pt-BR" sz="4000" dirty="0">
                <a:solidFill>
                  <a:prstClr val="black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 </a:t>
            </a:r>
            <a:r>
              <a:rPr lang="pt-BR" sz="4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). </a:t>
            </a: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Exemplo:</a:t>
            </a:r>
            <a:endParaRPr lang="pt-BR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/>
            </a:pPr>
            <a:r>
              <a:rPr lang="pt-BR" sz="4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pt-BR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/>
            </a:pPr>
            <a:r>
              <a:rPr lang="pt-BR" sz="4000" b="1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a)</a:t>
            </a:r>
            <a:r>
              <a:rPr lang="pt-BR" sz="4000" dirty="0">
                <a:solidFill>
                  <a:prstClr val="black"/>
                </a:solidFill>
                <a:latin typeface="Graeca" pitchFamily="2" charset="2"/>
                <a:ea typeface="Times New Roman" pitchFamily="18" charset="0"/>
                <a:cs typeface="Arial" pitchFamily="34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Graeca" pitchFamily="2" charset="2"/>
                <a:ea typeface="Times New Roman" pitchFamily="18" charset="0"/>
                <a:cs typeface="Arial" pitchFamily="34" charset="0"/>
              </a:rPr>
              <a:t>gg</a:t>
            </a:r>
            <a:r>
              <a:rPr lang="pt-BR" sz="4000" dirty="0">
                <a:solidFill>
                  <a:prstClr val="black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    </a:t>
            </a: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muda-se para      </a:t>
            </a:r>
            <a:r>
              <a:rPr lang="pt-BR" sz="40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ng</a:t>
            </a:r>
            <a:endParaRPr lang="pt-BR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/>
            </a:pPr>
            <a:r>
              <a:rPr lang="pt-BR" sz="4000" b="1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b)</a:t>
            </a: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Graeca" pitchFamily="2" charset="2"/>
                <a:ea typeface="Times New Roman" pitchFamily="18" charset="0"/>
                <a:cs typeface="Arial" pitchFamily="34" charset="0"/>
              </a:rPr>
              <a:t>gk</a:t>
            </a:r>
            <a:r>
              <a:rPr lang="pt-BR" sz="4000" dirty="0">
                <a:solidFill>
                  <a:prstClr val="black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     </a:t>
            </a: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muda-se para      </a:t>
            </a:r>
            <a:r>
              <a:rPr lang="pt-BR" sz="40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nk</a:t>
            </a:r>
            <a:endParaRPr lang="pt-BR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/>
            </a:pPr>
            <a:r>
              <a:rPr lang="pt-BR" sz="4000" b="1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c)</a:t>
            </a: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pt-BR" sz="4000" dirty="0" err="1">
                <a:solidFill>
                  <a:prstClr val="black"/>
                </a:solidFill>
                <a:latin typeface="Graeca" pitchFamily="2" charset="2"/>
                <a:ea typeface="Times New Roman" pitchFamily="18" charset="0"/>
                <a:cs typeface="Arial" pitchFamily="34" charset="0"/>
              </a:rPr>
              <a:t>gx</a:t>
            </a:r>
            <a:r>
              <a:rPr lang="pt-BR" sz="4000" dirty="0">
                <a:solidFill>
                  <a:prstClr val="black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      </a:t>
            </a: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muda-se para      </a:t>
            </a:r>
            <a:r>
              <a:rPr lang="pt-BR" sz="40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nks</a:t>
            </a:r>
            <a:endParaRPr lang="pt-BR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316F7659-8A1B-CB91-D1C9-6C1D848F50BF}"/>
              </a:ext>
            </a:extLst>
          </p:cNvPr>
          <p:cNvSpPr txBox="1">
            <a:spLocks/>
          </p:cNvSpPr>
          <p:nvPr/>
        </p:nvSpPr>
        <p:spPr>
          <a:xfrm>
            <a:off x="-12882" y="0"/>
            <a:ext cx="12204882" cy="641176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small" spc="50" normalizeH="0" baseline="0" noProof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MT Black" panose="00000102000000010000" pitchFamily="2" charset="0"/>
                <a:ea typeface="+mn-ea"/>
                <a:cs typeface="+mn-cs"/>
              </a:rPr>
              <a:t>A Pronúncia da Consoante Gama</a:t>
            </a:r>
            <a:r>
              <a:rPr kumimoji="0" lang="pt-BR" sz="3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pt-BR" sz="3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raeca" pitchFamily="2" charset="2"/>
                <a:ea typeface="Times New Roman" pitchFamily="18" charset="0"/>
                <a:cs typeface="Arial" pitchFamily="34" charset="0"/>
              </a:rPr>
              <a:t>g</a:t>
            </a:r>
            <a:r>
              <a:rPr kumimoji="0" lang="pt-BR" sz="3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pt-BR" sz="4400" b="1" i="0" u="none" strike="noStrike" kern="120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MT Black" panose="0000010200000001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99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6BAEC-3B99-02CD-EB7F-A6B4A6D95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0B0C0221-4A15-0B69-1FA3-3CC7BF1943FB}"/>
              </a:ext>
            </a:extLst>
          </p:cNvPr>
          <p:cNvSpPr txBox="1">
            <a:spLocks/>
          </p:cNvSpPr>
          <p:nvPr/>
        </p:nvSpPr>
        <p:spPr>
          <a:xfrm>
            <a:off x="474367" y="2544247"/>
            <a:ext cx="11256134" cy="25908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A915692-3180-9A5A-E5D8-059A8414574A}"/>
              </a:ext>
            </a:extLst>
          </p:cNvPr>
          <p:cNvSpPr txBox="1"/>
          <p:nvPr/>
        </p:nvSpPr>
        <p:spPr>
          <a:xfrm>
            <a:off x="-12882" y="6453549"/>
            <a:ext cx="407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Curso de Graduação em Teologia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502AAA-5583-F520-EDDF-D00E9E448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00" y="937881"/>
            <a:ext cx="10793799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E assim: </a:t>
            </a:r>
            <a:r>
              <a:rPr lang="pt-BR" sz="4000" dirty="0">
                <a:solidFill>
                  <a:prstClr val="black"/>
                </a:solidFill>
                <a:latin typeface="Graeca" pitchFamily="2" charset="2"/>
                <a:ea typeface="Times New Roman" pitchFamily="18" charset="0"/>
                <a:cs typeface="Arial" pitchFamily="34" charset="0"/>
              </a:rPr>
              <a:t>a</a:t>
            </a:r>
            <a:r>
              <a:rPr lang="pt-BR" sz="4000" dirty="0">
                <a:solidFill>
                  <a:prstClr val="black"/>
                </a:solidFill>
                <a:latin typeface="Graeca" pitchFamily="2" charset="2"/>
                <a:ea typeface="Times New Roman" pitchFamily="18" charset="0"/>
                <a:cs typeface="Arial" pitchFamily="34" charset="0"/>
                <a:sym typeface="Graeca" pitchFamily="2" charset="2"/>
              </a:rPr>
              <a:t></a:t>
            </a:r>
            <a:r>
              <a:rPr lang="pt-BR" sz="4000" dirty="0">
                <a:solidFill>
                  <a:prstClr val="black"/>
                </a:solidFill>
                <a:latin typeface="Graeca" pitchFamily="2" charset="2"/>
                <a:ea typeface="Times New Roman" pitchFamily="18" charset="0"/>
                <a:cs typeface="Arial" pitchFamily="34" charset="0"/>
              </a:rPr>
              <a:t>na</a:t>
            </a:r>
            <a:r>
              <a:rPr lang="pt-BR" sz="4000" dirty="0">
                <a:solidFill>
                  <a:prstClr val="black"/>
                </a:solidFill>
                <a:latin typeface="Graeca" pitchFamily="2" charset="2"/>
                <a:ea typeface="Times New Roman" pitchFamily="18" charset="0"/>
                <a:cs typeface="Arial" pitchFamily="34" charset="0"/>
                <a:sym typeface="Graeca" pitchFamily="2" charset="2"/>
              </a:rPr>
              <a:t></a:t>
            </a:r>
            <a:r>
              <a:rPr lang="pt-BR" sz="4000" dirty="0" err="1">
                <a:solidFill>
                  <a:prstClr val="black"/>
                </a:solidFill>
                <a:latin typeface="Graeca" pitchFamily="2" charset="2"/>
                <a:ea typeface="Times New Roman" pitchFamily="18" charset="0"/>
                <a:cs typeface="Arial" pitchFamily="34" charset="0"/>
              </a:rPr>
              <a:t>gkh</a:t>
            </a:r>
            <a:r>
              <a:rPr lang="pt-BR" sz="4000" dirty="0">
                <a:solidFill>
                  <a:prstClr val="black"/>
                </a:solidFill>
                <a:latin typeface="Graeca" pitchFamily="2" charset="2"/>
                <a:ea typeface="Times New Roman" pitchFamily="18" charset="0"/>
                <a:cs typeface="Arial" pitchFamily="34" charset="0"/>
              </a:rPr>
              <a:t> </a:t>
            </a: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  <a:sym typeface="Graeca" pitchFamily="2" charset="2"/>
              </a:rPr>
              <a:t>= (</a:t>
            </a:r>
            <a:r>
              <a:rPr lang="pt-BR" sz="40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  <a:sym typeface="Graeca" pitchFamily="2" charset="2"/>
              </a:rPr>
              <a:t>Ananke</a:t>
            </a: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  <a:sym typeface="Graeca" pitchFamily="2" charset="2"/>
              </a:rPr>
              <a:t>): necessidade, carestia, miséria; </a:t>
            </a:r>
            <a:r>
              <a:rPr lang="pt-BR" sz="4000" dirty="0" err="1">
                <a:solidFill>
                  <a:prstClr val="black"/>
                </a:solidFill>
                <a:latin typeface="Graeca" pitchFamily="2" charset="2"/>
                <a:ea typeface="Times New Roman" pitchFamily="18" charset="0"/>
                <a:cs typeface="Arial" pitchFamily="34" charset="0"/>
                <a:sym typeface="Graeca" pitchFamily="2" charset="2"/>
              </a:rPr>
              <a:t>ga</a:t>
            </a:r>
            <a:r>
              <a:rPr lang="pt-BR" sz="4000" dirty="0">
                <a:solidFill>
                  <a:prstClr val="black"/>
                </a:solidFill>
                <a:latin typeface="Graeca" pitchFamily="2" charset="2"/>
                <a:ea typeface="Times New Roman" pitchFamily="18" charset="0"/>
                <a:cs typeface="Arial" pitchFamily="34" charset="0"/>
                <a:sym typeface="Graeca" pitchFamily="2" charset="2"/>
              </a:rPr>
              <a:t></a:t>
            </a:r>
            <a:r>
              <a:rPr lang="pt-BR" sz="4000" dirty="0" err="1">
                <a:solidFill>
                  <a:prstClr val="black"/>
                </a:solidFill>
                <a:latin typeface="Graeca" pitchFamily="2" charset="2"/>
                <a:ea typeface="Times New Roman" pitchFamily="18" charset="0"/>
                <a:cs typeface="Arial" pitchFamily="34" charset="0"/>
              </a:rPr>
              <a:t>ggamon</a:t>
            </a:r>
            <a:r>
              <a:rPr lang="pt-BR" sz="4000" dirty="0">
                <a:solidFill>
                  <a:prstClr val="black"/>
                </a:solidFill>
                <a:latin typeface="Graeca" pitchFamily="2" charset="2"/>
                <a:ea typeface="Times New Roman" pitchFamily="18" charset="0"/>
                <a:cs typeface="Arial" pitchFamily="34" charset="0"/>
              </a:rPr>
              <a:t> </a:t>
            </a: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  <a:sym typeface="Graeca" pitchFamily="2" charset="2"/>
              </a:rPr>
              <a:t>=  (</a:t>
            </a:r>
            <a:r>
              <a:rPr lang="pt-BR" sz="40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  <a:sym typeface="Graeca" pitchFamily="2" charset="2"/>
              </a:rPr>
              <a:t>gangamon</a:t>
            </a: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  <a:sym typeface="Graeca" pitchFamily="2" charset="2"/>
              </a:rPr>
              <a:t>):  rede pequena.</a:t>
            </a:r>
            <a:endParaRPr lang="pt-BR" sz="40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Graeca" pitchFamily="2" charset="2"/>
            </a:endParaRP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dirty="0">
                <a:solidFill>
                  <a:prstClr val="black"/>
                </a:solidFill>
                <a:latin typeface="Graeca" pitchFamily="2" charset="2"/>
                <a:ea typeface="Times New Roman" pitchFamily="18" charset="0"/>
                <a:cs typeface="Arial" pitchFamily="34" charset="0"/>
                <a:sym typeface="Graeca" pitchFamily="2" charset="2"/>
              </a:rPr>
              <a:t> </a:t>
            </a:r>
            <a:endParaRPr lang="pt-BR" sz="4000" dirty="0">
              <a:solidFill>
                <a:prstClr val="black"/>
              </a:solidFill>
              <a:latin typeface="Graeca" pitchFamily="2" charset="2"/>
              <a:cs typeface="Arial" pitchFamily="34" charset="0"/>
              <a:sym typeface="Graeca" pitchFamily="2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  <a:sym typeface="Graeca" pitchFamily="2" charset="2"/>
              </a:rPr>
              <a:t>Tome bastante cuidado porque o gama</a:t>
            </a:r>
            <a:r>
              <a:rPr lang="pt-BR" sz="4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Graeca" pitchFamily="2" charset="2"/>
              </a:rPr>
              <a:t> (</a:t>
            </a:r>
            <a:r>
              <a:rPr lang="pt-BR" sz="4000" dirty="0">
                <a:solidFill>
                  <a:prstClr val="black"/>
                </a:solidFill>
                <a:latin typeface="Graeca" pitchFamily="2" charset="2"/>
                <a:ea typeface="Times New Roman" pitchFamily="18" charset="0"/>
                <a:cs typeface="Arial" pitchFamily="34" charset="0"/>
                <a:sym typeface="Graeca" pitchFamily="2" charset="2"/>
              </a:rPr>
              <a:t>g</a:t>
            </a:r>
            <a:r>
              <a:rPr lang="pt-BR" sz="4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Graeca" pitchFamily="2" charset="2"/>
              </a:rPr>
              <a:t>) </a:t>
            </a: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  <a:sym typeface="Graeca" pitchFamily="2" charset="2"/>
              </a:rPr>
              <a:t>só mudará para  </a:t>
            </a:r>
            <a:r>
              <a:rPr lang="pt-BR" sz="40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  <a:sym typeface="Graeca" pitchFamily="2" charset="2"/>
              </a:rPr>
              <a:t>ni</a:t>
            </a:r>
            <a:r>
              <a:rPr lang="pt-BR" sz="4000" dirty="0">
                <a:solidFill>
                  <a:prstClr val="black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Graeca" pitchFamily="2" charset="2"/>
              </a:rPr>
              <a:t> </a:t>
            </a: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  <a:sym typeface="Graeca" pitchFamily="2" charset="2"/>
              </a:rPr>
              <a:t>(</a:t>
            </a:r>
            <a:r>
              <a:rPr lang="pt-BR" sz="4000" dirty="0">
                <a:solidFill>
                  <a:prstClr val="black"/>
                </a:solidFill>
                <a:latin typeface="Graeca" pitchFamily="2" charset="2"/>
                <a:ea typeface="Times New Roman" pitchFamily="18" charset="0"/>
                <a:cs typeface="Arial" pitchFamily="34" charset="0"/>
                <a:sym typeface="Graeca" pitchFamily="2" charset="2"/>
              </a:rPr>
              <a:t>n</a:t>
            </a: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  <a:sym typeface="Graeca" pitchFamily="2" charset="2"/>
              </a:rPr>
              <a:t>) se vier precedido por estas três consoantes acima, se ele vier precedido por outras consoantes terá o som normal.</a:t>
            </a:r>
            <a:endParaRPr lang="pt-BR" sz="4000" dirty="0">
              <a:solidFill>
                <a:prstClr val="black"/>
              </a:solidFill>
              <a:latin typeface="Graeca" pitchFamily="2" charset="2"/>
              <a:ea typeface="Times New Roman" pitchFamily="18" charset="0"/>
              <a:cs typeface="Arial" pitchFamily="34" charset="0"/>
              <a:sym typeface="Graeca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53501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4A198-A24F-EEC3-F427-2BE9F1063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4487B61C-EC90-6252-AF3A-1C7BA8DC4678}"/>
              </a:ext>
            </a:extLst>
          </p:cNvPr>
          <p:cNvSpPr txBox="1">
            <a:spLocks/>
          </p:cNvSpPr>
          <p:nvPr/>
        </p:nvSpPr>
        <p:spPr>
          <a:xfrm>
            <a:off x="474367" y="2544247"/>
            <a:ext cx="11256134" cy="25908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B0D0D2E-699B-37AD-35B2-246A67886DC0}"/>
              </a:ext>
            </a:extLst>
          </p:cNvPr>
          <p:cNvSpPr txBox="1"/>
          <p:nvPr/>
        </p:nvSpPr>
        <p:spPr>
          <a:xfrm>
            <a:off x="-12882" y="6453549"/>
            <a:ext cx="407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Curso de Graduação em Teologia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42498EA-A1C7-16B9-9C8F-728722374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561181"/>
              </p:ext>
            </p:extLst>
          </p:nvPr>
        </p:nvGraphicFramePr>
        <p:xfrm>
          <a:off x="1116182" y="166254"/>
          <a:ext cx="9972503" cy="6068286"/>
        </p:xfrm>
        <a:graphic>
          <a:graphicData uri="http://schemas.openxmlformats.org/drawingml/2006/table">
            <a:tbl>
              <a:tblPr/>
              <a:tblGrid>
                <a:gridCol w="311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7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1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4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Grego</a:t>
                      </a:r>
                      <a:endParaRPr lang="pt-BR" sz="4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Transliteração</a:t>
                      </a:r>
                      <a:endParaRPr lang="pt-BR" sz="4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Tradução</a:t>
                      </a:r>
                      <a:endParaRPr lang="pt-BR" sz="4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>
                          <a:latin typeface="Graeca"/>
                          <a:ea typeface="Times New Roman"/>
                        </a:rPr>
                        <a:t>a</a:t>
                      </a:r>
                      <a:r>
                        <a:rPr lang="pt-BR" sz="4000" dirty="0">
                          <a:latin typeface="Graeca"/>
                          <a:ea typeface="Times New Roman"/>
                          <a:sym typeface="Graeca"/>
                        </a:rPr>
                        <a:t></a:t>
                      </a:r>
                      <a:r>
                        <a:rPr lang="pt-BR" sz="4000" dirty="0" err="1">
                          <a:latin typeface="Graeca"/>
                          <a:ea typeface="Times New Roman"/>
                        </a:rPr>
                        <a:t>rto</a:t>
                      </a:r>
                      <a:r>
                        <a:rPr lang="pt-BR" sz="4000" dirty="0">
                          <a:latin typeface="Graeca"/>
                          <a:ea typeface="Times New Roman"/>
                          <a:sym typeface="Graeca"/>
                        </a:rPr>
                        <a:t>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>
                          <a:latin typeface="Calibri"/>
                          <a:ea typeface="Times New Roman"/>
                        </a:rPr>
                        <a:t>artos</a:t>
                      </a:r>
                      <a:endParaRPr lang="pt-BR" sz="400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>
                          <a:latin typeface="Calibri"/>
                          <a:ea typeface="Times New Roman"/>
                        </a:rPr>
                        <a:t>pão</a:t>
                      </a:r>
                      <a:endParaRPr lang="pt-BR" sz="400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>
                          <a:latin typeface="Graeca"/>
                          <a:ea typeface="Times New Roman"/>
                        </a:rPr>
                        <a:t>a</a:t>
                      </a:r>
                      <a:r>
                        <a:rPr lang="pt-BR" sz="4000" dirty="0">
                          <a:latin typeface="Graeca"/>
                          <a:ea typeface="Times New Roman"/>
                          <a:sym typeface="Graeca"/>
                        </a:rPr>
                        <a:t></a:t>
                      </a:r>
                      <a:r>
                        <a:rPr lang="pt-BR" sz="4000" dirty="0" err="1">
                          <a:latin typeface="Graeca"/>
                          <a:ea typeface="Times New Roman"/>
                        </a:rPr>
                        <a:t>nqropw</a:t>
                      </a:r>
                      <a:r>
                        <a:rPr lang="pt-BR" sz="4000" dirty="0">
                          <a:latin typeface="Graeca"/>
                          <a:ea typeface="Times New Roman"/>
                          <a:sym typeface="Graeca"/>
                        </a:rPr>
                        <a:t>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>
                          <a:latin typeface="Calibri"/>
                          <a:ea typeface="Times New Roman"/>
                        </a:rPr>
                        <a:t>anthropos</a:t>
                      </a:r>
                      <a:endParaRPr lang="pt-BR" sz="400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>
                          <a:latin typeface="Calibri"/>
                          <a:ea typeface="Times New Roman"/>
                        </a:rPr>
                        <a:t>homem</a:t>
                      </a:r>
                      <a:endParaRPr lang="pt-BR" sz="400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>
                          <a:latin typeface="Graeca"/>
                          <a:ea typeface="Times New Roman"/>
                        </a:rPr>
                        <a:t>oi</a:t>
                      </a:r>
                      <a:r>
                        <a:rPr lang="pt-BR" sz="4000" dirty="0">
                          <a:latin typeface="Graeca"/>
                          <a:ea typeface="Times New Roman"/>
                          <a:sym typeface="Graeca"/>
                        </a:rPr>
                        <a:t></a:t>
                      </a:r>
                      <a:r>
                        <a:rPr lang="pt-BR" sz="4000" dirty="0" err="1">
                          <a:latin typeface="Graeca"/>
                          <a:ea typeface="Times New Roman"/>
                        </a:rPr>
                        <a:t>ko</a:t>
                      </a:r>
                      <a:r>
                        <a:rPr lang="pt-BR" sz="4000" dirty="0">
                          <a:latin typeface="Graeca"/>
                          <a:ea typeface="Times New Roman"/>
                          <a:sym typeface="Graeca"/>
                        </a:rPr>
                        <a:t>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 err="1">
                          <a:latin typeface="Calibri"/>
                          <a:ea typeface="Times New Roman"/>
                        </a:rPr>
                        <a:t>oikos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>
                          <a:latin typeface="Calibri"/>
                          <a:ea typeface="Times New Roman"/>
                        </a:rPr>
                        <a:t>Casa</a:t>
                      </a:r>
                      <a:endParaRPr lang="pt-BR" sz="400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>
                          <a:latin typeface="Graeca"/>
                          <a:ea typeface="Times New Roman"/>
                        </a:rPr>
                        <a:t>fe</a:t>
                      </a:r>
                      <a:r>
                        <a:rPr lang="pt-BR" sz="4000">
                          <a:latin typeface="Graeca"/>
                          <a:ea typeface="Times New Roman"/>
                          <a:sym typeface="Graeca"/>
                        </a:rPr>
                        <a:t></a:t>
                      </a:r>
                      <a:r>
                        <a:rPr lang="pt-BR" sz="4000">
                          <a:latin typeface="Graeca"/>
                          <a:ea typeface="Times New Roman"/>
                        </a:rPr>
                        <a:t>ro</a:t>
                      </a:r>
                      <a:endParaRPr lang="pt-BR" sz="400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>
                          <a:latin typeface="Calibri"/>
                          <a:ea typeface="Times New Roman"/>
                        </a:rPr>
                        <a:t>fero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>
                          <a:latin typeface="Calibri"/>
                          <a:ea typeface="Times New Roman"/>
                        </a:rPr>
                        <a:t>estou levando</a:t>
                      </a:r>
                      <a:endParaRPr lang="pt-BR" sz="400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>
                          <a:latin typeface="Graeca"/>
                          <a:ea typeface="Times New Roman"/>
                        </a:rPr>
                        <a:t>pneu</a:t>
                      </a:r>
                      <a:r>
                        <a:rPr lang="pt-BR" sz="4000">
                          <a:latin typeface="Graeca"/>
                          <a:ea typeface="Times New Roman"/>
                          <a:sym typeface="Graeca"/>
                        </a:rPr>
                        <a:t></a:t>
                      </a:r>
                      <a:r>
                        <a:rPr lang="pt-BR" sz="4000">
                          <a:latin typeface="Graeca"/>
                          <a:ea typeface="Times New Roman"/>
                        </a:rPr>
                        <a:t>ma</a:t>
                      </a:r>
                      <a:endParaRPr lang="pt-BR" sz="400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 err="1">
                          <a:latin typeface="Calibri"/>
                          <a:ea typeface="Times New Roman"/>
                        </a:rPr>
                        <a:t>pneuma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>
                          <a:latin typeface="Calibri"/>
                          <a:ea typeface="Times New Roman"/>
                        </a:rPr>
                        <a:t>espírito</a:t>
                      </a:r>
                      <a:endParaRPr lang="pt-BR" sz="400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4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>
                          <a:latin typeface="Graeca"/>
                          <a:ea typeface="Times New Roman"/>
                        </a:rPr>
                        <a:t>esqi</a:t>
                      </a:r>
                      <a:r>
                        <a:rPr lang="pt-BR" sz="4000">
                          <a:latin typeface="Graeca"/>
                          <a:ea typeface="Times New Roman"/>
                          <a:sym typeface="Graeca"/>
                        </a:rPr>
                        <a:t></a:t>
                      </a:r>
                      <a:r>
                        <a:rPr lang="pt-BR" sz="4000">
                          <a:latin typeface="Graeca"/>
                          <a:ea typeface="Times New Roman"/>
                        </a:rPr>
                        <a:t>w</a:t>
                      </a:r>
                      <a:endParaRPr lang="pt-BR" sz="400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 err="1">
                          <a:latin typeface="Calibri"/>
                          <a:ea typeface="Times New Roman"/>
                        </a:rPr>
                        <a:t>esthio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>
                          <a:latin typeface="Calibri"/>
                          <a:ea typeface="Times New Roman"/>
                        </a:rPr>
                        <a:t>comer</a:t>
                      </a:r>
                      <a:endParaRPr lang="pt-BR" sz="400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4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>
                          <a:latin typeface="Graeca"/>
                          <a:ea typeface="Times New Roman"/>
                        </a:rPr>
                        <a:t>e</a:t>
                      </a:r>
                      <a:r>
                        <a:rPr lang="pt-BR" sz="4000">
                          <a:latin typeface="Graeca"/>
                          <a:ea typeface="Times New Roman"/>
                          <a:sym typeface="Graeca"/>
                        </a:rPr>
                        <a:t></a:t>
                      </a:r>
                      <a:r>
                        <a:rPr lang="pt-BR" sz="4000">
                          <a:latin typeface="Graeca"/>
                          <a:ea typeface="Times New Roman"/>
                        </a:rPr>
                        <a:t>gw</a:t>
                      </a:r>
                      <a:r>
                        <a:rPr lang="pt-BR" sz="4000">
                          <a:latin typeface="Graeca"/>
                          <a:ea typeface="Times New Roman"/>
                          <a:sym typeface="Graeca"/>
                        </a:rPr>
                        <a:t></a:t>
                      </a:r>
                      <a:endParaRPr lang="pt-BR" sz="400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 err="1">
                          <a:latin typeface="Calibri"/>
                          <a:ea typeface="Times New Roman"/>
                        </a:rPr>
                        <a:t>egô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>
                          <a:latin typeface="Calibri"/>
                          <a:ea typeface="Times New Roman"/>
                        </a:rPr>
                        <a:t>eu</a:t>
                      </a:r>
                      <a:endParaRPr lang="pt-BR" sz="400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4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>
                          <a:latin typeface="Graeca"/>
                          <a:ea typeface="Times New Roman"/>
                        </a:rPr>
                        <a:t>no</a:t>
                      </a:r>
                      <a:r>
                        <a:rPr lang="pt-BR" sz="4000">
                          <a:latin typeface="Graeca"/>
                          <a:ea typeface="Times New Roman"/>
                          <a:sym typeface="Graeca"/>
                        </a:rPr>
                        <a:t></a:t>
                      </a:r>
                      <a:r>
                        <a:rPr lang="pt-BR" sz="4000">
                          <a:latin typeface="Graeca"/>
                          <a:ea typeface="Times New Roman"/>
                        </a:rPr>
                        <a:t>mo</a:t>
                      </a:r>
                      <a:r>
                        <a:rPr lang="pt-BR" sz="4000">
                          <a:latin typeface="Graeca"/>
                          <a:ea typeface="Times New Roman"/>
                          <a:sym typeface="Graeca"/>
                        </a:rPr>
                        <a:t></a:t>
                      </a:r>
                      <a:endParaRPr lang="pt-BR" sz="400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>
                          <a:latin typeface="Calibri"/>
                          <a:ea typeface="Times New Roman"/>
                        </a:rPr>
                        <a:t>nomos</a:t>
                      </a:r>
                      <a:endParaRPr lang="pt-BR" sz="400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>
                          <a:latin typeface="Calibri"/>
                          <a:ea typeface="Times New Roman"/>
                        </a:rPr>
                        <a:t>lei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309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C7CA1-DAF2-D7AE-10A1-4D970026F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3E50338C-2B24-BBCA-D17D-311F0B315BD5}"/>
              </a:ext>
            </a:extLst>
          </p:cNvPr>
          <p:cNvSpPr txBox="1">
            <a:spLocks/>
          </p:cNvSpPr>
          <p:nvPr/>
        </p:nvSpPr>
        <p:spPr>
          <a:xfrm>
            <a:off x="474367" y="2544247"/>
            <a:ext cx="11256134" cy="25908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B6495D3-73B2-0F8B-8ABC-2B1FDDDDE67E}"/>
              </a:ext>
            </a:extLst>
          </p:cNvPr>
          <p:cNvSpPr txBox="1"/>
          <p:nvPr/>
        </p:nvSpPr>
        <p:spPr>
          <a:xfrm>
            <a:off x="-12882" y="6453549"/>
            <a:ext cx="407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Curso de Graduação em Teologia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FBECB97-C25A-F100-B8EE-8E4EC3A25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897709"/>
              </p:ext>
            </p:extLst>
          </p:nvPr>
        </p:nvGraphicFramePr>
        <p:xfrm>
          <a:off x="1186841" y="457199"/>
          <a:ext cx="9831185" cy="5680689"/>
        </p:xfrm>
        <a:graphic>
          <a:graphicData uri="http://schemas.openxmlformats.org/drawingml/2006/table">
            <a:tbl>
              <a:tblPr/>
              <a:tblGrid>
                <a:gridCol w="3069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1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0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Grego</a:t>
                      </a:r>
                      <a:endParaRPr lang="pt-BR" sz="4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Transliteração</a:t>
                      </a:r>
                      <a:endParaRPr lang="pt-BR" sz="4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Tradução</a:t>
                      </a:r>
                      <a:endParaRPr lang="pt-BR" sz="4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8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 err="1">
                          <a:latin typeface="Graeca"/>
                          <a:ea typeface="Times New Roman"/>
                        </a:rPr>
                        <a:t>gra</a:t>
                      </a:r>
                      <a:r>
                        <a:rPr lang="pt-BR" sz="4000" dirty="0">
                          <a:latin typeface="Graeca"/>
                          <a:ea typeface="Times New Roman"/>
                          <a:sym typeface="Graeca"/>
                        </a:rPr>
                        <a:t></a:t>
                      </a:r>
                      <a:r>
                        <a:rPr lang="pt-BR" sz="4000" dirty="0" err="1">
                          <a:latin typeface="Graeca"/>
                          <a:ea typeface="Times New Roman"/>
                        </a:rPr>
                        <a:t>fo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>
                          <a:latin typeface="Calibri"/>
                          <a:ea typeface="Times New Roman"/>
                        </a:rPr>
                        <a:t>grafo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>
                          <a:latin typeface="Calibri"/>
                          <a:ea typeface="Times New Roman"/>
                        </a:rPr>
                        <a:t>escrever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8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>
                          <a:latin typeface="Graeca"/>
                          <a:ea typeface="Times New Roman"/>
                        </a:rPr>
                        <a:t>te</a:t>
                      </a:r>
                      <a:r>
                        <a:rPr lang="pt-BR" sz="4000">
                          <a:latin typeface="Graeca"/>
                          <a:ea typeface="Times New Roman"/>
                          <a:sym typeface="Graeca"/>
                        </a:rPr>
                        <a:t></a:t>
                      </a:r>
                      <a:r>
                        <a:rPr lang="pt-BR" sz="4000">
                          <a:latin typeface="Graeca"/>
                          <a:ea typeface="Times New Roman"/>
                        </a:rPr>
                        <a:t>knon</a:t>
                      </a:r>
                      <a:endParaRPr lang="pt-BR" sz="400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 err="1">
                          <a:latin typeface="Calibri"/>
                          <a:ea typeface="Times New Roman"/>
                        </a:rPr>
                        <a:t>tecnon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>
                          <a:latin typeface="Calibri"/>
                          <a:ea typeface="Times New Roman"/>
                        </a:rPr>
                        <a:t>criança</a:t>
                      </a:r>
                      <a:endParaRPr lang="pt-BR" sz="400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8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>
                          <a:latin typeface="Graeca"/>
                          <a:ea typeface="Times New Roman"/>
                        </a:rPr>
                        <a:t>ui</a:t>
                      </a:r>
                      <a:r>
                        <a:rPr lang="pt-BR" sz="4000">
                          <a:latin typeface="Graeca"/>
                          <a:ea typeface="Times New Roman"/>
                          <a:sym typeface="Graeca"/>
                        </a:rPr>
                        <a:t></a:t>
                      </a:r>
                      <a:r>
                        <a:rPr lang="pt-BR" sz="4000">
                          <a:latin typeface="Graeca"/>
                          <a:ea typeface="Times New Roman"/>
                        </a:rPr>
                        <a:t>o</a:t>
                      </a:r>
                      <a:r>
                        <a:rPr lang="pt-BR" sz="4000">
                          <a:latin typeface="Graeca"/>
                          <a:ea typeface="Times New Roman"/>
                          <a:sym typeface="Graeca"/>
                        </a:rPr>
                        <a:t></a:t>
                      </a:r>
                      <a:endParaRPr lang="pt-BR" sz="400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 err="1">
                          <a:latin typeface="Calibri"/>
                          <a:ea typeface="Times New Roman"/>
                        </a:rPr>
                        <a:t>hios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>
                          <a:latin typeface="Calibri"/>
                          <a:ea typeface="Times New Roman"/>
                        </a:rPr>
                        <a:t>filho</a:t>
                      </a:r>
                      <a:endParaRPr lang="pt-BR" sz="400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8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>
                          <a:latin typeface="Graeca"/>
                          <a:ea typeface="Times New Roman"/>
                        </a:rPr>
                        <a:t>Qeo</a:t>
                      </a:r>
                      <a:r>
                        <a:rPr lang="pt-BR" sz="4000">
                          <a:latin typeface="Graeca"/>
                          <a:ea typeface="Times New Roman"/>
                          <a:sym typeface="Graeca"/>
                        </a:rPr>
                        <a:t></a:t>
                      </a:r>
                      <a:endParaRPr lang="pt-BR" sz="400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 err="1">
                          <a:latin typeface="Calibri"/>
                          <a:ea typeface="Times New Roman"/>
                        </a:rPr>
                        <a:t>theos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>
                          <a:latin typeface="Calibri"/>
                          <a:ea typeface="Times New Roman"/>
                        </a:rPr>
                        <a:t>Deus</a:t>
                      </a:r>
                      <a:endParaRPr lang="pt-BR" sz="400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8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>
                          <a:latin typeface="Times New Roman"/>
                          <a:ea typeface="Times New Roman"/>
                          <a:sym typeface="Graeca"/>
                        </a:rPr>
                        <a:t></a:t>
                      </a:r>
                      <a:r>
                        <a:rPr lang="pt-BR" sz="4000" dirty="0" err="1">
                          <a:latin typeface="Graeca"/>
                          <a:ea typeface="Times New Roman"/>
                        </a:rPr>
                        <a:t>Ihsou</a:t>
                      </a:r>
                      <a:r>
                        <a:rPr lang="pt-BR" sz="4000" dirty="0" err="1">
                          <a:latin typeface="Graeca"/>
                          <a:ea typeface="Times New Roman"/>
                          <a:sym typeface="Graeca"/>
                        </a:rPr>
                        <a:t>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 err="1">
                          <a:latin typeface="Calibri"/>
                          <a:ea typeface="Times New Roman"/>
                        </a:rPr>
                        <a:t>Iesus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>
                          <a:latin typeface="Calibri"/>
                          <a:ea typeface="Times New Roman"/>
                        </a:rPr>
                        <a:t>Jesus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48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>
                          <a:latin typeface="Graeca"/>
                          <a:ea typeface="Times New Roman"/>
                        </a:rPr>
                        <a:t>dou</a:t>
                      </a:r>
                      <a:r>
                        <a:rPr lang="pt-BR" sz="4000" dirty="0">
                          <a:latin typeface="Graeca"/>
                          <a:ea typeface="Times New Roman"/>
                          <a:sym typeface="Graeca"/>
                        </a:rPr>
                        <a:t></a:t>
                      </a:r>
                      <a:r>
                        <a:rPr lang="pt-BR" sz="4000" dirty="0" err="1">
                          <a:latin typeface="Graeca"/>
                          <a:ea typeface="Times New Roman"/>
                        </a:rPr>
                        <a:t>lo</a:t>
                      </a:r>
                      <a:r>
                        <a:rPr lang="pt-BR" sz="4000" dirty="0">
                          <a:latin typeface="Graeca"/>
                          <a:ea typeface="Times New Roman"/>
                          <a:sym typeface="Graeca"/>
                        </a:rPr>
                        <a:t>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 err="1">
                          <a:latin typeface="Calibri"/>
                          <a:ea typeface="Times New Roman"/>
                        </a:rPr>
                        <a:t>dulos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>
                          <a:latin typeface="Calibri"/>
                          <a:ea typeface="Times New Roman"/>
                        </a:rPr>
                        <a:t>servo, escravo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296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 err="1">
                          <a:latin typeface="Graeca"/>
                          <a:ea typeface="Times New Roman"/>
                        </a:rPr>
                        <a:t>lo</a:t>
                      </a:r>
                      <a:r>
                        <a:rPr lang="pt-BR" sz="4000" dirty="0">
                          <a:latin typeface="Graeca"/>
                          <a:ea typeface="Times New Roman"/>
                          <a:sym typeface="Graeca"/>
                        </a:rPr>
                        <a:t></a:t>
                      </a:r>
                      <a:r>
                        <a:rPr lang="pt-BR" sz="4000" dirty="0" err="1">
                          <a:latin typeface="Graeca"/>
                          <a:ea typeface="Times New Roman"/>
                        </a:rPr>
                        <a:t>go</a:t>
                      </a:r>
                      <a:r>
                        <a:rPr lang="pt-BR" sz="4000" dirty="0">
                          <a:latin typeface="Graeca"/>
                          <a:ea typeface="Times New Roman"/>
                          <a:sym typeface="Graeca"/>
                        </a:rPr>
                        <a:t>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>
                          <a:latin typeface="Calibri"/>
                          <a:ea typeface="Times New Roman"/>
                        </a:rPr>
                        <a:t>logos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>
                          <a:latin typeface="Calibri"/>
                          <a:ea typeface="Times New Roman"/>
                        </a:rPr>
                        <a:t>palavra, conhecimento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02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CC421-BEA7-F6AB-CB08-6B7F84335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3ACC1DFE-1099-6B40-F90C-FAC3B2A8760C}"/>
              </a:ext>
            </a:extLst>
          </p:cNvPr>
          <p:cNvSpPr txBox="1">
            <a:spLocks/>
          </p:cNvSpPr>
          <p:nvPr/>
        </p:nvSpPr>
        <p:spPr>
          <a:xfrm>
            <a:off x="474367" y="2544247"/>
            <a:ext cx="11256134" cy="25908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EA65BA8-97C6-038D-F5F4-4B63AC6A63CC}"/>
              </a:ext>
            </a:extLst>
          </p:cNvPr>
          <p:cNvSpPr txBox="1"/>
          <p:nvPr/>
        </p:nvSpPr>
        <p:spPr>
          <a:xfrm>
            <a:off x="-12882" y="6453549"/>
            <a:ext cx="407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Curso de Graduação em Teologia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3AD40F0-C476-102E-72B7-206A073F7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20723"/>
              </p:ext>
            </p:extLst>
          </p:nvPr>
        </p:nvGraphicFramePr>
        <p:xfrm>
          <a:off x="1193768" y="221673"/>
          <a:ext cx="9817331" cy="6026728"/>
        </p:xfrm>
        <a:graphic>
          <a:graphicData uri="http://schemas.openxmlformats.org/drawingml/2006/table">
            <a:tbl>
              <a:tblPr/>
              <a:tblGrid>
                <a:gridCol w="3064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7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5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33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Grego</a:t>
                      </a:r>
                      <a:endParaRPr lang="pt-BR" sz="4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Transliteração</a:t>
                      </a:r>
                      <a:endParaRPr lang="pt-BR" sz="4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Tradução</a:t>
                      </a:r>
                      <a:endParaRPr lang="pt-BR" sz="4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3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 err="1">
                          <a:latin typeface="Graeca"/>
                          <a:ea typeface="Times New Roman"/>
                        </a:rPr>
                        <a:t>le</a:t>
                      </a:r>
                      <a:r>
                        <a:rPr lang="pt-BR" sz="4000" dirty="0">
                          <a:latin typeface="Graeca"/>
                          <a:ea typeface="Times New Roman"/>
                          <a:sym typeface="Graeca"/>
                        </a:rPr>
                        <a:t></a:t>
                      </a:r>
                      <a:r>
                        <a:rPr lang="pt-BR" sz="4000" dirty="0" err="1">
                          <a:latin typeface="Graeca"/>
                          <a:ea typeface="Times New Roman"/>
                        </a:rPr>
                        <a:t>gw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>
                          <a:latin typeface="Calibri"/>
                          <a:ea typeface="Times New Roman"/>
                        </a:rPr>
                        <a:t>lego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>
                          <a:latin typeface="Calibri"/>
                          <a:ea typeface="Times New Roman"/>
                        </a:rPr>
                        <a:t>digo</a:t>
                      </a:r>
                      <a:endParaRPr lang="pt-BR" sz="400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3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 err="1">
                          <a:latin typeface="Graeca"/>
                          <a:ea typeface="Times New Roman"/>
                        </a:rPr>
                        <a:t>kai</a:t>
                      </a:r>
                      <a:r>
                        <a:rPr lang="pt-BR" sz="4000" dirty="0">
                          <a:latin typeface="Graeca"/>
                          <a:ea typeface="Times New Roman"/>
                          <a:sym typeface="Graeca"/>
                        </a:rPr>
                        <a:t>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 err="1">
                          <a:latin typeface="Calibri"/>
                          <a:ea typeface="Times New Roman"/>
                        </a:rPr>
                        <a:t>kaí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>
                          <a:latin typeface="Calibri"/>
                          <a:ea typeface="Times New Roman"/>
                        </a:rPr>
                        <a:t>e</a:t>
                      </a:r>
                      <a:endParaRPr lang="pt-BR" sz="400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33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>
                          <a:latin typeface="Graeca"/>
                          <a:ea typeface="Times New Roman"/>
                        </a:rPr>
                        <a:t>a</a:t>
                      </a:r>
                      <a:r>
                        <a:rPr lang="pt-BR" sz="4000" dirty="0">
                          <a:latin typeface="Graeca"/>
                          <a:ea typeface="Times New Roman"/>
                          <a:sym typeface="Graeca"/>
                        </a:rPr>
                        <a:t></a:t>
                      </a:r>
                      <a:r>
                        <a:rPr lang="pt-BR" sz="4000" dirty="0" err="1">
                          <a:latin typeface="Graeca"/>
                          <a:ea typeface="Times New Roman"/>
                        </a:rPr>
                        <a:t>lhqh</a:t>
                      </a:r>
                      <a:r>
                        <a:rPr lang="pt-BR" sz="4000" dirty="0" err="1">
                          <a:latin typeface="Graeca"/>
                          <a:ea typeface="Times New Roman"/>
                          <a:sym typeface="Graeca"/>
                        </a:rPr>
                        <a:t>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 err="1">
                          <a:latin typeface="Calibri"/>
                          <a:ea typeface="Times New Roman"/>
                        </a:rPr>
                        <a:t>alethes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>
                          <a:latin typeface="Calibri"/>
                          <a:ea typeface="Times New Roman"/>
                        </a:rPr>
                        <a:t>verdadeiro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33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>
                          <a:latin typeface="Graeca"/>
                          <a:ea typeface="Times New Roman"/>
                        </a:rPr>
                        <a:t>e</a:t>
                      </a:r>
                      <a:r>
                        <a:rPr lang="pt-BR" sz="4000">
                          <a:latin typeface="Graeca"/>
                          <a:ea typeface="Times New Roman"/>
                          <a:sym typeface="Graeca"/>
                        </a:rPr>
                        <a:t></a:t>
                      </a:r>
                      <a:r>
                        <a:rPr lang="pt-BR" sz="4000">
                          <a:latin typeface="Graeca"/>
                          <a:ea typeface="Times New Roman"/>
                        </a:rPr>
                        <a:t>n</a:t>
                      </a:r>
                      <a:endParaRPr lang="pt-BR" sz="400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>
                          <a:latin typeface="Calibri"/>
                          <a:ea typeface="Times New Roman"/>
                        </a:rPr>
                        <a:t>em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>
                          <a:latin typeface="Calibri"/>
                          <a:ea typeface="Times New Roman"/>
                        </a:rPr>
                        <a:t>em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33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>
                          <a:latin typeface="Graeca"/>
                          <a:ea typeface="Times New Roman"/>
                        </a:rPr>
                        <a:t>e</a:t>
                      </a:r>
                      <a:r>
                        <a:rPr lang="pt-BR" sz="4000">
                          <a:latin typeface="Graeca"/>
                          <a:ea typeface="Times New Roman"/>
                          <a:sym typeface="Graeca"/>
                        </a:rPr>
                        <a:t></a:t>
                      </a:r>
                      <a:r>
                        <a:rPr lang="pt-BR" sz="4000">
                          <a:latin typeface="Graeca"/>
                          <a:ea typeface="Times New Roman"/>
                        </a:rPr>
                        <a:t>sti</a:t>
                      </a:r>
                      <a:r>
                        <a:rPr lang="pt-BR" sz="4000">
                          <a:latin typeface="Graeca"/>
                          <a:ea typeface="Times New Roman"/>
                          <a:sym typeface="Graeca"/>
                        </a:rPr>
                        <a:t></a:t>
                      </a:r>
                      <a:r>
                        <a:rPr lang="pt-BR" sz="4000">
                          <a:latin typeface="Graeca"/>
                          <a:ea typeface="Times New Roman"/>
                        </a:rPr>
                        <a:t>n</a:t>
                      </a:r>
                      <a:endParaRPr lang="pt-BR" sz="400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 err="1">
                          <a:latin typeface="Calibri"/>
                          <a:ea typeface="Times New Roman"/>
                        </a:rPr>
                        <a:t>estin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>
                          <a:latin typeface="Calibri"/>
                          <a:ea typeface="Times New Roman"/>
                        </a:rPr>
                        <a:t>é,  está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33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>
                          <a:latin typeface="Graeca"/>
                          <a:ea typeface="Times New Roman"/>
                        </a:rPr>
                        <a:t>pro</a:t>
                      </a:r>
                      <a:r>
                        <a:rPr lang="pt-BR" sz="4000">
                          <a:latin typeface="Graeca"/>
                          <a:ea typeface="Times New Roman"/>
                          <a:sym typeface="Graeca"/>
                        </a:rPr>
                        <a:t></a:t>
                      </a:r>
                      <a:endParaRPr lang="pt-BR" sz="400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>
                          <a:latin typeface="Calibri"/>
                          <a:ea typeface="Times New Roman"/>
                        </a:rPr>
                        <a:t>prós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>
                          <a:latin typeface="Calibri"/>
                          <a:ea typeface="Times New Roman"/>
                        </a:rPr>
                        <a:t>para, com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33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>
                          <a:latin typeface="Graeca"/>
                          <a:ea typeface="Times New Roman"/>
                        </a:rPr>
                        <a:t>di</a:t>
                      </a:r>
                      <a:r>
                        <a:rPr lang="pt-BR" sz="4000">
                          <a:latin typeface="Graeca"/>
                          <a:ea typeface="Times New Roman"/>
                          <a:sym typeface="Graeca"/>
                        </a:rPr>
                        <a:t></a:t>
                      </a:r>
                      <a:r>
                        <a:rPr lang="pt-BR" sz="4000">
                          <a:latin typeface="Graeca"/>
                          <a:ea typeface="Times New Roman"/>
                        </a:rPr>
                        <a:t>dwmi</a:t>
                      </a:r>
                      <a:endParaRPr lang="pt-BR" sz="400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 err="1">
                          <a:latin typeface="Calibri"/>
                          <a:ea typeface="Times New Roman"/>
                        </a:rPr>
                        <a:t>didomi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>
                          <a:latin typeface="Calibri"/>
                          <a:ea typeface="Times New Roman"/>
                        </a:rPr>
                        <a:t>eu dou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972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E9558-6A3F-2A75-80BC-EF31DFA76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DA9AFFB6-4EFB-4BFE-D785-5E9122B858B2}"/>
              </a:ext>
            </a:extLst>
          </p:cNvPr>
          <p:cNvSpPr txBox="1">
            <a:spLocks/>
          </p:cNvSpPr>
          <p:nvPr/>
        </p:nvSpPr>
        <p:spPr>
          <a:xfrm>
            <a:off x="474367" y="2544247"/>
            <a:ext cx="11256134" cy="25908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9028021-2E31-8F8A-FE2B-59B0DD973462}"/>
              </a:ext>
            </a:extLst>
          </p:cNvPr>
          <p:cNvSpPr txBox="1"/>
          <p:nvPr/>
        </p:nvSpPr>
        <p:spPr>
          <a:xfrm>
            <a:off x="-12882" y="6453549"/>
            <a:ext cx="407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Curso de Graduação em Teologia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EBA13CA-6927-D9BC-821F-C2D253E71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747433"/>
              </p:ext>
            </p:extLst>
          </p:nvPr>
        </p:nvGraphicFramePr>
        <p:xfrm>
          <a:off x="1440872" y="235527"/>
          <a:ext cx="9623367" cy="5999016"/>
        </p:xfrm>
        <a:graphic>
          <a:graphicData uri="http://schemas.openxmlformats.org/drawingml/2006/table">
            <a:tbl>
              <a:tblPr/>
              <a:tblGrid>
                <a:gridCol w="3004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0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98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Grego</a:t>
                      </a:r>
                      <a:endParaRPr lang="pt-BR" sz="4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Transliteração</a:t>
                      </a:r>
                      <a:endParaRPr lang="pt-BR" sz="4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Tradução</a:t>
                      </a:r>
                      <a:endParaRPr lang="pt-BR" sz="4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98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>
                          <a:latin typeface="Graeca"/>
                          <a:ea typeface="Times New Roman"/>
                        </a:rPr>
                        <a:t>lamba</a:t>
                      </a:r>
                      <a:r>
                        <a:rPr lang="pt-BR" sz="4000" dirty="0">
                          <a:latin typeface="Graeca"/>
                          <a:ea typeface="Times New Roman"/>
                          <a:sym typeface="Graeca"/>
                        </a:rPr>
                        <a:t></a:t>
                      </a:r>
                      <a:r>
                        <a:rPr lang="pt-BR" sz="4000" dirty="0" err="1">
                          <a:latin typeface="Graeca"/>
                          <a:ea typeface="Times New Roman"/>
                        </a:rPr>
                        <a:t>nw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 err="1">
                          <a:latin typeface="Calibri"/>
                          <a:ea typeface="Times New Roman"/>
                        </a:rPr>
                        <a:t>lambanô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>
                          <a:latin typeface="Calibri"/>
                          <a:ea typeface="Times New Roman"/>
                        </a:rPr>
                        <a:t>eu recebo</a:t>
                      </a:r>
                      <a:endParaRPr lang="pt-BR" sz="400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98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>
                          <a:latin typeface="Graeca"/>
                          <a:ea typeface="Times New Roman"/>
                        </a:rPr>
                        <a:t>e</a:t>
                      </a:r>
                      <a:r>
                        <a:rPr lang="pt-BR" sz="4000">
                          <a:latin typeface="Graeca"/>
                          <a:ea typeface="Times New Roman"/>
                          <a:sym typeface="Graeca"/>
                        </a:rPr>
                        <a:t></a:t>
                      </a:r>
                      <a:r>
                        <a:rPr lang="pt-BR" sz="4000">
                          <a:latin typeface="Graeca"/>
                          <a:ea typeface="Times New Roman"/>
                        </a:rPr>
                        <a:t>cw</a:t>
                      </a:r>
                      <a:endParaRPr lang="pt-BR" sz="400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 err="1">
                          <a:latin typeface="Calibri"/>
                          <a:ea typeface="Times New Roman"/>
                        </a:rPr>
                        <a:t>echô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>
                          <a:latin typeface="Calibri"/>
                          <a:ea typeface="Times New Roman"/>
                        </a:rPr>
                        <a:t>eu tenho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98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>
                          <a:latin typeface="Graeca"/>
                          <a:ea typeface="Times New Roman"/>
                        </a:rPr>
                        <a:t>du</a:t>
                      </a:r>
                      <a:r>
                        <a:rPr lang="pt-BR" sz="4000">
                          <a:latin typeface="Graeca"/>
                          <a:ea typeface="Times New Roman"/>
                          <a:sym typeface="Graeca"/>
                        </a:rPr>
                        <a:t></a:t>
                      </a:r>
                      <a:r>
                        <a:rPr lang="pt-BR" sz="4000">
                          <a:latin typeface="Graeca"/>
                          <a:ea typeface="Times New Roman"/>
                        </a:rPr>
                        <a:t>namai</a:t>
                      </a:r>
                      <a:endParaRPr lang="pt-BR" sz="400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 err="1">
                          <a:latin typeface="Calibri"/>
                          <a:ea typeface="Times New Roman"/>
                        </a:rPr>
                        <a:t>dynamai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>
                          <a:latin typeface="Calibri"/>
                          <a:ea typeface="Times New Roman"/>
                        </a:rPr>
                        <a:t>eu posso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98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>
                          <a:latin typeface="Graeca"/>
                          <a:ea typeface="Times New Roman"/>
                        </a:rPr>
                        <a:t>ou</a:t>
                      </a:r>
                      <a:r>
                        <a:rPr lang="pt-BR" sz="4000">
                          <a:latin typeface="Graeca"/>
                          <a:ea typeface="Times New Roman"/>
                          <a:sym typeface="Graeca"/>
                        </a:rPr>
                        <a:t></a:t>
                      </a:r>
                      <a:r>
                        <a:rPr lang="pt-BR" sz="4000">
                          <a:latin typeface="Graeca"/>
                          <a:ea typeface="Times New Roman"/>
                        </a:rPr>
                        <a:t>rano</a:t>
                      </a:r>
                      <a:r>
                        <a:rPr lang="pt-BR" sz="4000">
                          <a:latin typeface="Graeca"/>
                          <a:ea typeface="Times New Roman"/>
                          <a:sym typeface="Graeca"/>
                        </a:rPr>
                        <a:t></a:t>
                      </a:r>
                      <a:endParaRPr lang="pt-BR" sz="400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>
                          <a:latin typeface="Calibri"/>
                          <a:ea typeface="Times New Roman"/>
                        </a:rPr>
                        <a:t>uranos</a:t>
                      </a:r>
                      <a:endParaRPr lang="pt-BR" sz="400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>
                          <a:latin typeface="Calibri"/>
                          <a:ea typeface="Times New Roman"/>
                        </a:rPr>
                        <a:t>céu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98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 err="1">
                          <a:latin typeface="Graeca"/>
                          <a:ea typeface="Times New Roman"/>
                        </a:rPr>
                        <a:t>parakale</a:t>
                      </a:r>
                      <a:r>
                        <a:rPr lang="pt-BR" sz="4000" dirty="0">
                          <a:latin typeface="Graeca"/>
                          <a:ea typeface="Times New Roman"/>
                          <a:sym typeface="Graeca"/>
                        </a:rPr>
                        <a:t></a:t>
                      </a:r>
                      <a:r>
                        <a:rPr lang="pt-BR" sz="4000" dirty="0">
                          <a:latin typeface="Graeca"/>
                          <a:ea typeface="Times New Roman"/>
                        </a:rPr>
                        <a:t>w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>
                          <a:latin typeface="Calibri"/>
                          <a:ea typeface="Times New Roman"/>
                        </a:rPr>
                        <a:t>paracaleô</a:t>
                      </a:r>
                      <a:endParaRPr lang="pt-BR" sz="400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dirty="0">
                          <a:latin typeface="Calibri"/>
                          <a:ea typeface="Times New Roman"/>
                        </a:rPr>
                        <a:t>eu exorto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339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-12882" y="6453549"/>
            <a:ext cx="407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Curso de Graduação em Teologia</a:t>
            </a:r>
          </a:p>
        </p:txBody>
      </p:sp>
      <p:sp>
        <p:nvSpPr>
          <p:cNvPr id="2" name="Meio-quadro 1"/>
          <p:cNvSpPr/>
          <p:nvPr/>
        </p:nvSpPr>
        <p:spPr>
          <a:xfrm>
            <a:off x="474367" y="216767"/>
            <a:ext cx="1341553" cy="1506828"/>
          </a:xfrm>
          <a:prstGeom prst="halfFrame">
            <a:avLst>
              <a:gd name="adj1" fmla="val 7413"/>
              <a:gd name="adj2" fmla="val 741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Meio-quadro 8"/>
          <p:cNvSpPr/>
          <p:nvPr/>
        </p:nvSpPr>
        <p:spPr>
          <a:xfrm rot="16200000">
            <a:off x="523876" y="3757009"/>
            <a:ext cx="1341553" cy="1506828"/>
          </a:xfrm>
          <a:prstGeom prst="halfFrame">
            <a:avLst>
              <a:gd name="adj1" fmla="val 7413"/>
              <a:gd name="adj2" fmla="val 741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056" name="Picture 8" descr="Estatua PNG Transparente [download] - Designi">
            <a:extLst>
              <a:ext uri="{FF2B5EF4-FFF2-40B4-BE49-F238E27FC236}">
                <a16:creationId xmlns:a16="http://schemas.microsoft.com/office/drawing/2014/main" id="{97CC19E3-8183-24B9-17F4-A96765401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204" l="0" r="81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93" r="20393" b="8283"/>
          <a:stretch/>
        </p:blipFill>
        <p:spPr bwMode="auto">
          <a:xfrm>
            <a:off x="592747" y="315437"/>
            <a:ext cx="2058417" cy="318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9E9F0E2-BFF0-EAAE-D175-BD588AEA3B48}"/>
              </a:ext>
            </a:extLst>
          </p:cNvPr>
          <p:cNvSpPr txBox="1"/>
          <p:nvPr/>
        </p:nvSpPr>
        <p:spPr>
          <a:xfrm>
            <a:off x="1231431" y="3617643"/>
            <a:ext cx="10022253" cy="1396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raeca" pitchFamily="2" charset="2"/>
              </a:rPr>
              <a:t></a:t>
            </a:r>
            <a:r>
              <a:rPr lang="pt-BR" sz="3600" dirty="0">
                <a:solidFill>
                  <a:prstClr val="black"/>
                </a:solidFill>
                <a:latin typeface="Graeca" pitchFamily="2" charset="2"/>
                <a:ea typeface="Calibri" panose="020F0502020204030204" pitchFamily="34" charset="0"/>
                <a:cs typeface="Arial" panose="020B0604020202020204" pitchFamily="34" charset="0"/>
              </a:rPr>
              <a:t>H </a:t>
            </a:r>
            <a:r>
              <a:rPr lang="pt-BR" sz="3600" dirty="0" err="1">
                <a:solidFill>
                  <a:prstClr val="black"/>
                </a:solidFill>
                <a:latin typeface="Graeca" pitchFamily="2" charset="2"/>
                <a:ea typeface="Calibri" panose="020F0502020204030204" pitchFamily="34" charset="0"/>
                <a:cs typeface="Arial" panose="020B0604020202020204" pitchFamily="34" charset="0"/>
              </a:rPr>
              <a:t>cavri</a:t>
            </a:r>
            <a:r>
              <a:rPr lang="pt-BR" sz="3600" dirty="0">
                <a:solidFill>
                  <a:prstClr val="black"/>
                </a:solidFill>
                <a:latin typeface="Graeca" pitchFamily="2" charset="2"/>
                <a:ea typeface="Calibri" panose="020F0502020204030204" pitchFamily="34" charset="0"/>
                <a:cs typeface="Arial" panose="020B0604020202020204" pitchFamily="34" charset="0"/>
              </a:rPr>
              <a:t>" </a:t>
            </a:r>
            <a:r>
              <a:rPr lang="pt-BR" sz="3600" dirty="0" err="1">
                <a:solidFill>
                  <a:prstClr val="black"/>
                </a:solidFill>
                <a:latin typeface="Graeca" pitchFamily="2" charset="2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pt-BR" sz="3600" dirty="0" err="1">
                <a:solidFill>
                  <a:prstClr val="black"/>
                </a:solidFill>
                <a:latin typeface="Graeca" pitchFamily="2" charset="2"/>
                <a:ea typeface="Calibri" panose="020F0502020204030204" pitchFamily="34" charset="0"/>
                <a:cs typeface="Arial" panose="020B0604020202020204" pitchFamily="34" charset="0"/>
                <a:sym typeface="Graeca" pitchFamily="2" charset="2"/>
              </a:rPr>
              <a:t></a:t>
            </a:r>
            <a:r>
              <a:rPr lang="pt-BR" sz="3600" dirty="0" err="1">
                <a:solidFill>
                  <a:prstClr val="black"/>
                </a:solidFill>
                <a:latin typeface="Graeca" pitchFamily="2" charset="2"/>
                <a:ea typeface="Calibri" panose="020F0502020204030204" pitchFamily="34" charset="0"/>
                <a:cs typeface="Arial" panose="020B0604020202020204" pitchFamily="34" charset="0"/>
              </a:rPr>
              <a:t>pov</a:t>
            </a:r>
            <a:r>
              <a:rPr lang="pt-BR" sz="3600" dirty="0">
                <a:solidFill>
                  <a:prstClr val="black"/>
                </a:solidFill>
                <a:latin typeface="Graeca" pitchFamily="2" charset="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prstClr val="black"/>
                </a:solidFill>
                <a:latin typeface="Graeca" pitchFamily="2" charset="2"/>
                <a:ea typeface="Calibri" panose="020F0502020204030204" pitchFamily="34" charset="0"/>
                <a:cs typeface="Arial" panose="020B0604020202020204" pitchFamily="34" charset="0"/>
              </a:rPr>
              <a:t>Ihsou</a:t>
            </a:r>
            <a:r>
              <a:rPr lang="pt-BR" sz="3600" dirty="0">
                <a:solidFill>
                  <a:prstClr val="black"/>
                </a:solidFill>
                <a:latin typeface="Graeca" pitchFamily="2" charset="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prstClr val="black"/>
                </a:solidFill>
                <a:latin typeface="Graeca" pitchFamily="2" charset="2"/>
                <a:ea typeface="Calibri" panose="020F0502020204030204" pitchFamily="34" charset="0"/>
                <a:cs typeface="Arial" panose="020B0604020202020204" pitchFamily="34" charset="0"/>
              </a:rPr>
              <a:t>Cristou</a:t>
            </a:r>
            <a:r>
              <a:rPr lang="pt-BR" sz="3600" dirty="0">
                <a:solidFill>
                  <a:prstClr val="black"/>
                </a:solidFill>
                <a:latin typeface="Graeca" pitchFamily="2" charset="2"/>
                <a:ea typeface="Calibri" panose="020F0502020204030204" pitchFamily="34" charset="0"/>
                <a:cs typeface="Arial" panose="020B0604020202020204" pitchFamily="34" charset="0"/>
              </a:rPr>
              <a:t>, meta </a:t>
            </a:r>
            <a:r>
              <a:rPr lang="pt-BR" sz="3600" dirty="0" err="1">
                <a:solidFill>
                  <a:prstClr val="black"/>
                </a:solidFill>
                <a:latin typeface="Graeca" pitchFamily="2" charset="2"/>
                <a:ea typeface="Calibri" panose="020F0502020204030204" pitchFamily="34" charset="0"/>
                <a:cs typeface="Arial" panose="020B0604020202020204" pitchFamily="34" charset="0"/>
              </a:rPr>
              <a:t>pavntwn</a:t>
            </a:r>
            <a:r>
              <a:rPr lang="pt-BR" sz="3600" dirty="0">
                <a:solidFill>
                  <a:prstClr val="black"/>
                </a:solidFill>
                <a:latin typeface="Graeca" pitchFamily="2" charset="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prstClr val="black"/>
                </a:solidFill>
                <a:latin typeface="Graeca" pitchFamily="2" charset="2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pt-BR" sz="3600" dirty="0" err="1">
                <a:solidFill>
                  <a:prstClr val="black"/>
                </a:solidFill>
                <a:latin typeface="Graeca" pitchFamily="2" charset="2"/>
                <a:ea typeface="Calibri" panose="020F0502020204030204" pitchFamily="34" charset="0"/>
                <a:cs typeface="Arial" panose="020B0604020202020204" pitchFamily="34" charset="0"/>
                <a:sym typeface="Graeca" pitchFamily="2" charset="2"/>
              </a:rPr>
              <a:t></a:t>
            </a:r>
            <a:r>
              <a:rPr lang="pt-BR" sz="3600" dirty="0" err="1">
                <a:solidFill>
                  <a:prstClr val="black"/>
                </a:solidFill>
                <a:latin typeface="Graeca" pitchFamily="2" charset="2"/>
                <a:ea typeface="Calibri" panose="020F0502020204030204" pitchFamily="34" charset="0"/>
                <a:cs typeface="Arial" panose="020B0604020202020204" pitchFamily="34" charset="0"/>
              </a:rPr>
              <a:t>mw</a:t>
            </a:r>
            <a:r>
              <a:rPr lang="pt-BR" sz="3600" dirty="0" err="1">
                <a:solidFill>
                  <a:prstClr val="black"/>
                </a:solidFill>
                <a:latin typeface="Graeca" pitchFamily="2" charset="2"/>
                <a:ea typeface="Calibri" panose="020F0502020204030204" pitchFamily="34" charset="0"/>
                <a:cs typeface="Arial" panose="020B0604020202020204" pitchFamily="34" charset="0"/>
                <a:sym typeface="Graeca" pitchFamily="2" charset="2"/>
              </a:rPr>
              <a:t></a:t>
            </a:r>
            <a:r>
              <a:rPr lang="pt-BR" sz="3600" dirty="0" err="1">
                <a:solidFill>
                  <a:prstClr val="black"/>
                </a:solidFill>
                <a:latin typeface="Graeca" pitchFamily="2" charset="2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pt-BR" sz="3600" dirty="0">
                <a:solidFill>
                  <a:prstClr val="black"/>
                </a:solidFill>
                <a:latin typeface="Graeca" pitchFamily="2" charset="2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32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graça de Jesus Cristo, esteja com todos vocês.</a:t>
            </a:r>
            <a:endParaRPr lang="pt-BR" sz="11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sz="11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Peixes: Eu Transcendo – Produtos Sustentáveis Feitos no Brasil">
            <a:extLst>
              <a:ext uri="{FF2B5EF4-FFF2-40B4-BE49-F238E27FC236}">
                <a16:creationId xmlns:a16="http://schemas.microsoft.com/office/drawing/2014/main" id="{90A4FA84-A2A6-1959-F7F8-5A7C89D69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44" y="216766"/>
            <a:ext cx="8484140" cy="362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946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46" y="382627"/>
            <a:ext cx="6491537" cy="384164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85" y="5100033"/>
            <a:ext cx="3029858" cy="855892"/>
          </a:xfrm>
          <a:prstGeom prst="rect">
            <a:avLst/>
          </a:prstGeom>
        </p:spPr>
      </p:pic>
      <p:sp>
        <p:nvSpPr>
          <p:cNvPr id="7" name="Título 3"/>
          <p:cNvSpPr>
            <a:spLocks noGrp="1"/>
          </p:cNvSpPr>
          <p:nvPr>
            <p:ph type="ctrTitle"/>
          </p:nvPr>
        </p:nvSpPr>
        <p:spPr>
          <a:xfrm>
            <a:off x="4278711" y="6027310"/>
            <a:ext cx="3333005" cy="33266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www.servus.org.br</a:t>
            </a:r>
            <a:endParaRPr lang="pt-BR" sz="2400" b="1" dirty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47717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097280" y="977895"/>
            <a:ext cx="10058400" cy="3566160"/>
          </a:xfrm>
        </p:spPr>
        <p:txBody>
          <a:bodyPr>
            <a:normAutofit/>
          </a:bodyPr>
          <a:lstStyle/>
          <a:p>
            <a:pPr algn="l"/>
            <a:r>
              <a:rPr lang="pt-BR" i="1" dirty="0">
                <a:solidFill>
                  <a:srgbClr val="0070C0"/>
                </a:solidFill>
                <a:latin typeface="Garamond" panose="02020404030301010803" pitchFamily="18" charset="0"/>
              </a:rPr>
              <a:t>Introdução ao</a:t>
            </a:r>
            <a:br>
              <a:rPr lang="pt-BR" b="1" dirty="0">
                <a:solidFill>
                  <a:srgbClr val="0070C0"/>
                </a:solidFill>
                <a:latin typeface="Garamond" panose="02020404030301010803" pitchFamily="18" charset="0"/>
              </a:rPr>
            </a:br>
            <a:r>
              <a:rPr lang="pt-BR" sz="12200" b="1" dirty="0">
                <a:solidFill>
                  <a:srgbClr val="0070C0"/>
                </a:solidFill>
                <a:latin typeface="Garamond" panose="02020404030301010803" pitchFamily="18" charset="0"/>
              </a:rPr>
              <a:t>Grego Bíblico</a:t>
            </a: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1249681" y="4262903"/>
            <a:ext cx="5516880" cy="8070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dirty="0">
                <a:solidFill>
                  <a:srgbClr val="002060"/>
                </a:solidFill>
                <a:latin typeface="Garamond" panose="02020404030301010803" pitchFamily="18" charset="0"/>
              </a:rPr>
              <a:t>Prof. Leonardo Andrade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B7E82EE-2FBC-DC97-7875-519294AA2143}"/>
              </a:ext>
            </a:extLst>
          </p:cNvPr>
          <p:cNvSpPr txBox="1"/>
          <p:nvPr/>
        </p:nvSpPr>
        <p:spPr>
          <a:xfrm>
            <a:off x="103659" y="6381831"/>
            <a:ext cx="407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Curso de Graduação em Teologia</a:t>
            </a:r>
          </a:p>
        </p:txBody>
      </p:sp>
    </p:spTree>
    <p:extLst>
      <p:ext uri="{BB962C8B-B14F-4D97-AF65-F5344CB8AC3E}">
        <p14:creationId xmlns:p14="http://schemas.microsoft.com/office/powerpoint/2010/main" val="163710760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4F591-BE85-776B-3330-DD51D406C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93FB3438-652D-146A-A856-0263A49AC482}"/>
              </a:ext>
            </a:extLst>
          </p:cNvPr>
          <p:cNvSpPr txBox="1">
            <a:spLocks/>
          </p:cNvSpPr>
          <p:nvPr/>
        </p:nvSpPr>
        <p:spPr>
          <a:xfrm>
            <a:off x="474367" y="2544247"/>
            <a:ext cx="11256134" cy="25908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8593B41-CAFC-9949-6AFD-B58426306FE1}"/>
              </a:ext>
            </a:extLst>
          </p:cNvPr>
          <p:cNvSpPr txBox="1"/>
          <p:nvPr/>
        </p:nvSpPr>
        <p:spPr>
          <a:xfrm>
            <a:off x="-12882" y="6453549"/>
            <a:ext cx="407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Curso de Graduação em Teologia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F519E2-1362-DCCA-5785-6264F30B7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67" y="994408"/>
            <a:ext cx="1126200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/>
            </a:pP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A Língua grega tem suas particularidades, e para que uma pessoa possa ler razoavelmente esta língua, é necessário conhecer estas particularidades. Porém não iremos nos deter em muitos pontos, ressaltaremos apenas um deles o caso da vogal IOTA que pode ser chamado de IOTA SUBSCRITO e IOTA ADSCRITO. Vejamos.</a:t>
            </a:r>
            <a:endParaRPr lang="pt-BR" sz="6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1BFDFC21-3C1F-CE01-D07E-8177C7E0705C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1" cy="613744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small" spc="50" normalizeH="0" baseline="0" noProof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MT Black" panose="00000102000000010000" pitchFamily="2" charset="0"/>
                <a:ea typeface="+mn-ea"/>
                <a:cs typeface="+mn-cs"/>
              </a:rPr>
              <a:t>Iota - Uma Vogal em Particular</a:t>
            </a:r>
            <a:endParaRPr kumimoji="0" lang="pt-BR" sz="4400" b="1" i="0" u="none" strike="noStrike" kern="120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MT Black" panose="0000010200000001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054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90E95-056C-F9B0-695B-8885A95CE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29C69256-4B98-8A50-7C35-E32B34BF946C}"/>
              </a:ext>
            </a:extLst>
          </p:cNvPr>
          <p:cNvSpPr txBox="1">
            <a:spLocks/>
          </p:cNvSpPr>
          <p:nvPr/>
        </p:nvSpPr>
        <p:spPr>
          <a:xfrm>
            <a:off x="474367" y="2544247"/>
            <a:ext cx="11256134" cy="25908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C4D7521-3B67-E8AF-DF10-F8D17C8463F1}"/>
              </a:ext>
            </a:extLst>
          </p:cNvPr>
          <p:cNvSpPr txBox="1"/>
          <p:nvPr/>
        </p:nvSpPr>
        <p:spPr>
          <a:xfrm>
            <a:off x="-12882" y="6453549"/>
            <a:ext cx="407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Curso de Graduação em Teologia</a:t>
            </a:r>
          </a:p>
        </p:txBody>
      </p:sp>
      <p:sp>
        <p:nvSpPr>
          <p:cNvPr id="2" name="Título 4">
            <a:extLst>
              <a:ext uri="{FF2B5EF4-FFF2-40B4-BE49-F238E27FC236}">
                <a16:creationId xmlns:a16="http://schemas.microsoft.com/office/drawing/2014/main" id="{5DA8CAC7-001B-0DAE-AAB5-29E76D6D6F0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13744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small" spc="50" normalizeH="0" baseline="0" noProof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MT Black" panose="00000102000000010000" pitchFamily="2" charset="0"/>
                <a:ea typeface="+mn-ea"/>
                <a:cs typeface="+mn-cs"/>
              </a:rPr>
              <a:t>Iota Subscrito</a:t>
            </a:r>
            <a:endParaRPr kumimoji="0" lang="pt-BR" sz="4400" b="1" i="0" u="none" strike="noStrike" kern="120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MT Black" panose="00000102000000010000" pitchFamily="2" charset="0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790345A-B46A-2732-D630-D3864F655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499" y="1107876"/>
            <a:ext cx="1092777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/>
            </a:pP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Iota é uma letra do alfabeto grego (</a:t>
            </a:r>
            <a:r>
              <a:rPr lang="pt-BR" sz="4000" b="1" dirty="0">
                <a:solidFill>
                  <a:prstClr val="black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i</a:t>
            </a: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), em muitas palavras você encontrará esta letra escrita em baixo de uma outra letra, quando isso ocorre, chamamos este IOTA de SUBSCRITO, o próprio nome diz, escrito em baixo ou por baixo. Este fato em nada altera a pronúncia da palavra.</a:t>
            </a:r>
            <a:endParaRPr lang="pt-BR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722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3889B-4512-9F9E-706C-98A28CB63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8D73211B-4DD7-9A97-B23E-ECA4AABF320F}"/>
              </a:ext>
            </a:extLst>
          </p:cNvPr>
          <p:cNvSpPr txBox="1">
            <a:spLocks/>
          </p:cNvSpPr>
          <p:nvPr/>
        </p:nvSpPr>
        <p:spPr>
          <a:xfrm>
            <a:off x="474367" y="2544247"/>
            <a:ext cx="11256134" cy="25908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19AB12C-163F-C061-576C-9BD3366114CB}"/>
              </a:ext>
            </a:extLst>
          </p:cNvPr>
          <p:cNvSpPr txBox="1"/>
          <p:nvPr/>
        </p:nvSpPr>
        <p:spPr>
          <a:xfrm>
            <a:off x="-12882" y="6453549"/>
            <a:ext cx="407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Curso de Graduação em Teologia</a:t>
            </a:r>
          </a:p>
        </p:txBody>
      </p:sp>
      <p:sp>
        <p:nvSpPr>
          <p:cNvPr id="2" name="Título 4">
            <a:extLst>
              <a:ext uri="{FF2B5EF4-FFF2-40B4-BE49-F238E27FC236}">
                <a16:creationId xmlns:a16="http://schemas.microsoft.com/office/drawing/2014/main" id="{5A598A6C-527B-F68E-AFE4-8C1063E30A3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13744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small" spc="50" normalizeH="0" baseline="0" noProof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MT Black" panose="00000102000000010000" pitchFamily="2" charset="0"/>
                <a:ea typeface="+mn-ea"/>
                <a:cs typeface="+mn-cs"/>
              </a:rPr>
              <a:t>Iota Adscrito</a:t>
            </a:r>
            <a:endParaRPr kumimoji="0" lang="pt-BR" sz="4400" b="1" i="0" u="none" strike="noStrike" kern="120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MT Black" panose="00000102000000010000" pitchFamily="2" charset="0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D9FEF53-22AF-F999-2FBB-637D1EEC6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18" y="779269"/>
            <a:ext cx="774137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49263" algn="l"/>
              </a:tabLst>
              <a:defRPr/>
            </a:pP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Quando uma palavra é iniciada por uma vogal maiúscula, o IOTA será escrito no lado direito desta vogal maiúscula e também não será pronunciado e não altera a pronúncia da palavra, recebendo esta designação.</a:t>
            </a:r>
            <a:endParaRPr lang="pt-BR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Partenon Acrópole Atenas - Imagens grátis no Pixabay">
            <a:extLst>
              <a:ext uri="{FF2B5EF4-FFF2-40B4-BE49-F238E27FC236}">
                <a16:creationId xmlns:a16="http://schemas.microsoft.com/office/drawing/2014/main" id="{F8AB8022-02B5-4489-9025-FB9FE42E4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4" b="22871"/>
          <a:stretch/>
        </p:blipFill>
        <p:spPr bwMode="auto">
          <a:xfrm>
            <a:off x="6429641" y="4056273"/>
            <a:ext cx="5762359" cy="229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122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208C5-8AA3-03A7-1451-0D18F1C5C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ADCD4403-1489-06FC-1775-5F81C0864D1C}"/>
              </a:ext>
            </a:extLst>
          </p:cNvPr>
          <p:cNvSpPr txBox="1">
            <a:spLocks/>
          </p:cNvSpPr>
          <p:nvPr/>
        </p:nvSpPr>
        <p:spPr>
          <a:xfrm>
            <a:off x="474367" y="2544247"/>
            <a:ext cx="11256134" cy="25908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1F82735-1AD7-072B-28C1-D118AAB3C84D}"/>
              </a:ext>
            </a:extLst>
          </p:cNvPr>
          <p:cNvSpPr txBox="1"/>
          <p:nvPr/>
        </p:nvSpPr>
        <p:spPr>
          <a:xfrm>
            <a:off x="-12882" y="6453549"/>
            <a:ext cx="407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Curso de Graduação em Teologia</a:t>
            </a:r>
          </a:p>
        </p:txBody>
      </p:sp>
      <p:sp>
        <p:nvSpPr>
          <p:cNvPr id="2" name="Título 4">
            <a:extLst>
              <a:ext uri="{FF2B5EF4-FFF2-40B4-BE49-F238E27FC236}">
                <a16:creationId xmlns:a16="http://schemas.microsoft.com/office/drawing/2014/main" id="{62394B4D-D125-60F7-7C86-7CE590A8E25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13744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small" spc="50" normalizeH="0" baseline="0" noProof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MT Black" panose="00000102000000010000" pitchFamily="2" charset="0"/>
                <a:ea typeface="+mn-ea"/>
                <a:cs typeface="+mn-cs"/>
              </a:rPr>
              <a:t>Os Ditongos</a:t>
            </a:r>
            <a:endParaRPr kumimoji="0" lang="pt-BR" sz="4400" b="1" i="0" u="none" strike="noStrike" kern="120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MT Black" panose="00000102000000010000" pitchFamily="2" charset="0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766AB26-577F-6F12-5F6D-8651F840F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75" y="1032605"/>
            <a:ext cx="1122385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/>
            </a:pPr>
            <a:r>
              <a:rPr lang="pt-BR" sz="32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Até agora você não aprendeu nada sobre </a:t>
            </a:r>
            <a:r>
              <a:rPr lang="pt-BR" sz="3200" b="1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aspirações</a:t>
            </a:r>
            <a:r>
              <a:rPr lang="pt-BR" sz="32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, </a:t>
            </a:r>
            <a:r>
              <a:rPr lang="pt-BR" sz="3200" b="1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acento</a:t>
            </a:r>
            <a:r>
              <a:rPr lang="pt-BR" sz="32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e outras coisas que ainda veremos no decurso da Unidade, mas a partir de agora introduziremos algumas assuntos novos, visto que estaremos passando para a pronunciação de vocábulos e palavras. Leia em voz alta os encontros vocálicos discriminados abaixo, perceba que são bem parecidos com os da língua portuguesa e ao lado de cada encontro vocálico, colocamos uma palavra em português para que o som que fará com as Gregas, se assemelhe ao som das dadas em português.</a:t>
            </a:r>
            <a:endParaRPr lang="pt-BR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62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11C26-18F9-729F-7A99-CD8A5DBC2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42BE2DE5-8974-BD7B-056B-AB9F2223E091}"/>
              </a:ext>
            </a:extLst>
          </p:cNvPr>
          <p:cNvSpPr txBox="1">
            <a:spLocks/>
          </p:cNvSpPr>
          <p:nvPr/>
        </p:nvSpPr>
        <p:spPr>
          <a:xfrm>
            <a:off x="474367" y="2544247"/>
            <a:ext cx="11256134" cy="25908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687A033-6A6B-E61E-5120-C54C0E2F34D2}"/>
              </a:ext>
            </a:extLst>
          </p:cNvPr>
          <p:cNvSpPr txBox="1"/>
          <p:nvPr/>
        </p:nvSpPr>
        <p:spPr>
          <a:xfrm>
            <a:off x="-12882" y="6453549"/>
            <a:ext cx="407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Curso de Graduação em Teologia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9C353B5-14CF-8828-C0BA-DF8C4DD55C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357361"/>
              </p:ext>
            </p:extLst>
          </p:nvPr>
        </p:nvGraphicFramePr>
        <p:xfrm>
          <a:off x="0" y="-4"/>
          <a:ext cx="12192000" cy="6858004"/>
        </p:xfrm>
        <a:graphic>
          <a:graphicData uri="http://schemas.openxmlformats.org/drawingml/2006/table">
            <a:tbl>
              <a:tblPr/>
              <a:tblGrid>
                <a:gridCol w="2606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5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1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3600" b="1" dirty="0">
                          <a:latin typeface="Calibri"/>
                          <a:ea typeface="Times New Roman"/>
                          <a:cs typeface="Symbol"/>
                        </a:rPr>
                        <a:t>Ditongos</a:t>
                      </a:r>
                      <a:endParaRPr lang="pt-BR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3600" b="1" dirty="0">
                          <a:latin typeface="Calibri"/>
                          <a:ea typeface="Times New Roman"/>
                          <a:cs typeface="Times-Roman"/>
                        </a:rPr>
                        <a:t>Sons</a:t>
                      </a:r>
                      <a:endParaRPr lang="pt-BR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5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3200" dirty="0">
                          <a:latin typeface="Symbol"/>
                          <a:ea typeface="Times New Roman"/>
                        </a:rPr>
                        <a:t>ai</a:t>
                      </a:r>
                      <a:endParaRPr lang="pt-BR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3200" dirty="0">
                          <a:latin typeface="Calibri"/>
                          <a:ea typeface="Times New Roman"/>
                          <a:cs typeface="Times-Roman"/>
                        </a:rPr>
                        <a:t>ai   </a:t>
                      </a:r>
                      <a:r>
                        <a:rPr lang="pt-BR" sz="3200" dirty="0">
                          <a:latin typeface="Calibri"/>
                          <a:ea typeface="Times New Roman"/>
                        </a:rPr>
                        <a:t>(o som da palavra c</a:t>
                      </a:r>
                      <a:r>
                        <a:rPr lang="pt-BR" sz="3200" b="1" dirty="0">
                          <a:latin typeface="Calibri"/>
                          <a:ea typeface="Times New Roman"/>
                        </a:rPr>
                        <a:t>ai</a:t>
                      </a:r>
                      <a:r>
                        <a:rPr lang="pt-BR" sz="3200" dirty="0">
                          <a:latin typeface="Calibri"/>
                          <a:ea typeface="Times New Roman"/>
                        </a:rPr>
                        <a:t>)</a:t>
                      </a:r>
                      <a:endParaRPr lang="pt-BR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5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3200" dirty="0" err="1">
                          <a:latin typeface="Symbol"/>
                          <a:ea typeface="Times New Roman"/>
                        </a:rPr>
                        <a:t>au</a:t>
                      </a:r>
                      <a:endParaRPr lang="pt-BR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3200">
                          <a:latin typeface="Calibri"/>
                          <a:ea typeface="Times New Roman"/>
                          <a:cs typeface="Times-Roman"/>
                        </a:rPr>
                        <a:t>au</a:t>
                      </a:r>
                      <a:r>
                        <a:rPr lang="pt-BR" sz="3200" b="1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pt-BR" sz="3200">
                          <a:latin typeface="Calibri"/>
                          <a:ea typeface="Times New Roman"/>
                        </a:rPr>
                        <a:t>(o som da palavra bacalh</a:t>
                      </a:r>
                      <a:r>
                        <a:rPr lang="pt-BR" sz="3200" b="1">
                          <a:latin typeface="Calibri"/>
                          <a:ea typeface="Times New Roman"/>
                        </a:rPr>
                        <a:t>au</a:t>
                      </a:r>
                      <a:r>
                        <a:rPr lang="pt-BR" sz="3200">
                          <a:latin typeface="Calibri"/>
                          <a:ea typeface="Times New Roman"/>
                        </a:rPr>
                        <a:t>)</a:t>
                      </a:r>
                      <a:endParaRPr lang="pt-BR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5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3200">
                          <a:latin typeface="Symbol"/>
                          <a:ea typeface="Times New Roman"/>
                        </a:rPr>
                        <a:t>ei</a:t>
                      </a:r>
                      <a:endParaRPr lang="pt-BR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3200" dirty="0" err="1">
                          <a:latin typeface="Calibri"/>
                          <a:ea typeface="Times New Roman"/>
                          <a:cs typeface="Times-Roman"/>
                        </a:rPr>
                        <a:t>ei</a:t>
                      </a:r>
                      <a:r>
                        <a:rPr lang="pt-BR" sz="3200" dirty="0">
                          <a:latin typeface="Calibri"/>
                          <a:ea typeface="Times New Roman"/>
                          <a:cs typeface="Times-Roman"/>
                        </a:rPr>
                        <a:t>  </a:t>
                      </a:r>
                      <a:r>
                        <a:rPr lang="pt-BR" sz="3200" dirty="0">
                          <a:latin typeface="Calibri"/>
                          <a:ea typeface="Times New Roman"/>
                        </a:rPr>
                        <a:t>(o som da palavra  tet</a:t>
                      </a:r>
                      <a:r>
                        <a:rPr lang="pt-BR" sz="3200" b="1" dirty="0">
                          <a:latin typeface="Calibri"/>
                          <a:ea typeface="Times New Roman"/>
                        </a:rPr>
                        <a:t>éi</a:t>
                      </a:r>
                      <a:r>
                        <a:rPr lang="pt-BR" sz="3200" dirty="0">
                          <a:latin typeface="Calibri"/>
                          <a:ea typeface="Times New Roman"/>
                        </a:rPr>
                        <a:t>a)</a:t>
                      </a:r>
                      <a:endParaRPr lang="pt-BR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5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3200">
                          <a:latin typeface="Symbol"/>
                          <a:ea typeface="Times New Roman"/>
                        </a:rPr>
                        <a:t>oi</a:t>
                      </a:r>
                      <a:endParaRPr lang="pt-BR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3200" dirty="0">
                          <a:latin typeface="Calibri"/>
                          <a:ea typeface="Times New Roman"/>
                          <a:cs typeface="Times-Roman"/>
                        </a:rPr>
                        <a:t>oi  </a:t>
                      </a:r>
                      <a:r>
                        <a:rPr lang="pt-BR" sz="3200" dirty="0">
                          <a:latin typeface="Calibri"/>
                          <a:ea typeface="Times New Roman"/>
                        </a:rPr>
                        <a:t>(o som da palavra her</a:t>
                      </a:r>
                      <a:r>
                        <a:rPr lang="pt-BR" sz="3200" b="1" dirty="0">
                          <a:latin typeface="Calibri"/>
                          <a:ea typeface="Times New Roman"/>
                        </a:rPr>
                        <a:t>ói</a:t>
                      </a:r>
                      <a:r>
                        <a:rPr lang="pt-BR" sz="3200" dirty="0">
                          <a:latin typeface="Calibri"/>
                          <a:ea typeface="Times New Roman"/>
                        </a:rPr>
                        <a:t>)</a:t>
                      </a:r>
                      <a:endParaRPr lang="pt-BR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5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3200">
                          <a:latin typeface="Symbol"/>
                          <a:ea typeface="Times New Roman"/>
                        </a:rPr>
                        <a:t>ih</a:t>
                      </a:r>
                      <a:endParaRPr lang="pt-BR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3200" dirty="0" err="1">
                          <a:latin typeface="Calibri"/>
                          <a:ea typeface="Times New Roman"/>
                        </a:rPr>
                        <a:t>ie</a:t>
                      </a:r>
                      <a:r>
                        <a:rPr lang="pt-BR" sz="3200" dirty="0">
                          <a:latin typeface="Calibri"/>
                          <a:ea typeface="Times New Roman"/>
                        </a:rPr>
                        <a:t>  (o som da palavra v</a:t>
                      </a:r>
                      <a:r>
                        <a:rPr lang="pt-BR" sz="3200" b="1" dirty="0">
                          <a:latin typeface="Calibri"/>
                          <a:ea typeface="Times New Roman"/>
                        </a:rPr>
                        <a:t>ie</a:t>
                      </a:r>
                      <a:r>
                        <a:rPr lang="pt-BR" sz="3200" dirty="0">
                          <a:latin typeface="Calibri"/>
                          <a:ea typeface="Times New Roman"/>
                        </a:rPr>
                        <a:t>ira)</a:t>
                      </a:r>
                      <a:endParaRPr lang="pt-BR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11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3200">
                          <a:latin typeface="Symbol"/>
                          <a:ea typeface="Times New Roman"/>
                        </a:rPr>
                        <a:t>ou</a:t>
                      </a:r>
                      <a:endParaRPr lang="pt-BR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3200" dirty="0">
                          <a:latin typeface="Calibri"/>
                          <a:ea typeface="Times New Roman"/>
                          <a:cs typeface="Times-Roman"/>
                        </a:rPr>
                        <a:t>u - portanto não se pronuncia, por exemplo, </a:t>
                      </a:r>
                      <a:r>
                        <a:rPr lang="pt-BR" sz="3200" dirty="0" err="1">
                          <a:latin typeface="Symbol"/>
                          <a:ea typeface="Times New Roman"/>
                        </a:rPr>
                        <a:t>logou</a:t>
                      </a:r>
                      <a:r>
                        <a:rPr lang="pt-BR" sz="3200" dirty="0">
                          <a:latin typeface="Symbol"/>
                          <a:ea typeface="Times New Roman"/>
                          <a:cs typeface="Symbol"/>
                        </a:rPr>
                        <a:t> </a:t>
                      </a:r>
                      <a:r>
                        <a:rPr lang="pt-BR" sz="3200" dirty="0">
                          <a:latin typeface="Calibri"/>
                          <a:ea typeface="Times New Roman"/>
                          <a:cs typeface="Times-Roman"/>
                        </a:rPr>
                        <a:t>como </a:t>
                      </a:r>
                      <a:r>
                        <a:rPr lang="pt-BR" sz="3200" dirty="0" err="1">
                          <a:latin typeface="Calibri"/>
                          <a:ea typeface="Times New Roman"/>
                          <a:cs typeface="Times-Roman"/>
                        </a:rPr>
                        <a:t>logou</a:t>
                      </a:r>
                      <a:r>
                        <a:rPr lang="pt-BR" sz="3200" dirty="0">
                          <a:latin typeface="Calibri"/>
                          <a:ea typeface="Times New Roman"/>
                          <a:cs typeface="Times-Roman"/>
                        </a:rPr>
                        <a:t>, mas </a:t>
                      </a:r>
                      <a:r>
                        <a:rPr lang="pt-BR" sz="3200" dirty="0" err="1">
                          <a:latin typeface="Calibri"/>
                          <a:ea typeface="Times New Roman"/>
                          <a:cs typeface="Times-Roman"/>
                        </a:rPr>
                        <a:t>logu</a:t>
                      </a:r>
                      <a:r>
                        <a:rPr lang="pt-BR" sz="3200" dirty="0">
                          <a:latin typeface="Calibri"/>
                          <a:ea typeface="Times New Roman"/>
                          <a:cs typeface="Times-Roman"/>
                        </a:rPr>
                        <a:t>.</a:t>
                      </a:r>
                      <a:endParaRPr lang="pt-BR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5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3200">
                          <a:latin typeface="Symbol"/>
                          <a:ea typeface="Times New Roman"/>
                        </a:rPr>
                        <a:t>eu</a:t>
                      </a:r>
                      <a:endParaRPr lang="pt-BR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3200" dirty="0">
                          <a:latin typeface="Calibri"/>
                          <a:ea typeface="Times New Roman"/>
                          <a:cs typeface="Times-Roman"/>
                        </a:rPr>
                        <a:t>Eu  (c</a:t>
                      </a:r>
                      <a:r>
                        <a:rPr lang="pt-BR" sz="3200" b="1" dirty="0">
                          <a:latin typeface="Calibri"/>
                          <a:ea typeface="Times New Roman"/>
                          <a:cs typeface="Times-Roman"/>
                        </a:rPr>
                        <a:t>éu</a:t>
                      </a:r>
                      <a:r>
                        <a:rPr lang="pt-BR" sz="3200" dirty="0">
                          <a:latin typeface="Calibri"/>
                          <a:ea typeface="Times New Roman"/>
                          <a:cs typeface="Times-Roman"/>
                        </a:rPr>
                        <a:t>)</a:t>
                      </a:r>
                      <a:endParaRPr lang="pt-BR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55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3200">
                          <a:latin typeface="Symbol"/>
                          <a:ea typeface="Times New Roman"/>
                        </a:rPr>
                        <a:t>hu</a:t>
                      </a:r>
                      <a:endParaRPr lang="pt-BR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3200" dirty="0">
                          <a:latin typeface="Calibri"/>
                          <a:ea typeface="Times New Roman"/>
                          <a:cs typeface="Times-Roman"/>
                        </a:rPr>
                        <a:t>Eu (em n</a:t>
                      </a:r>
                      <a:r>
                        <a:rPr lang="pt-BR" sz="3200" b="1" dirty="0">
                          <a:latin typeface="Calibri"/>
                          <a:ea typeface="Times New Roman"/>
                          <a:cs typeface="Times-Roman"/>
                        </a:rPr>
                        <a:t>eu</a:t>
                      </a:r>
                      <a:r>
                        <a:rPr lang="pt-BR" sz="3200" dirty="0">
                          <a:latin typeface="Calibri"/>
                          <a:ea typeface="Times New Roman"/>
                          <a:cs typeface="Times-Roman"/>
                        </a:rPr>
                        <a:t>tro)</a:t>
                      </a:r>
                      <a:endParaRPr lang="pt-BR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55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3200">
                          <a:latin typeface="Symbol"/>
                          <a:ea typeface="Times New Roman"/>
                        </a:rPr>
                        <a:t>ui</a:t>
                      </a:r>
                      <a:endParaRPr lang="pt-BR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3200" dirty="0">
                          <a:latin typeface="Calibri"/>
                          <a:ea typeface="Times New Roman"/>
                          <a:cs typeface="Times-Roman"/>
                        </a:rPr>
                        <a:t>ui</a:t>
                      </a:r>
                      <a:r>
                        <a:rPr lang="pt-BR" sz="3200" b="1" dirty="0">
                          <a:latin typeface="Calibri"/>
                          <a:ea typeface="Times New Roman"/>
                        </a:rPr>
                        <a:t>    </a:t>
                      </a:r>
                      <a:r>
                        <a:rPr lang="pt-BR" sz="3200" dirty="0">
                          <a:latin typeface="Calibri"/>
                          <a:ea typeface="Times New Roman"/>
                        </a:rPr>
                        <a:t>(o som da palavra R</a:t>
                      </a:r>
                      <a:r>
                        <a:rPr lang="pt-BR" sz="3200" b="1" dirty="0">
                          <a:latin typeface="Calibri"/>
                          <a:ea typeface="Times New Roman"/>
                        </a:rPr>
                        <a:t>ui</a:t>
                      </a:r>
                      <a:r>
                        <a:rPr lang="pt-BR" sz="3200" dirty="0">
                          <a:latin typeface="Calibri"/>
                          <a:ea typeface="Times New Roman"/>
                        </a:rPr>
                        <a:t>)</a:t>
                      </a:r>
                      <a:endParaRPr lang="pt-BR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311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3200">
                          <a:latin typeface="Symbol"/>
                          <a:ea typeface="Times New Roman"/>
                        </a:rPr>
                        <a:t>a, h, w</a:t>
                      </a:r>
                      <a:endParaRPr lang="pt-BR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3200" dirty="0">
                          <a:latin typeface="Calibri"/>
                          <a:ea typeface="Times New Roman"/>
                          <a:cs typeface="Times-Roman"/>
                        </a:rPr>
                        <a:t>são também ditongos, pois possuem um</a:t>
                      </a:r>
                      <a:r>
                        <a:rPr lang="pt-BR" sz="3200" dirty="0">
                          <a:latin typeface="Times-Roman"/>
                          <a:ea typeface="Times New Roman"/>
                          <a:cs typeface="Times-Roman"/>
                        </a:rPr>
                        <a:t> </a:t>
                      </a:r>
                      <a:r>
                        <a:rPr lang="pt-BR" sz="3200" b="1" dirty="0">
                          <a:latin typeface="Symbol"/>
                          <a:ea typeface="Times New Roman"/>
                          <a:cs typeface="Symbol"/>
                        </a:rPr>
                        <a:t>i </a:t>
                      </a:r>
                      <a:r>
                        <a:rPr lang="pt-BR" sz="3200" dirty="0">
                          <a:latin typeface="Calibri"/>
                          <a:ea typeface="Times New Roman"/>
                          <a:cs typeface="Times-Roman"/>
                        </a:rPr>
                        <a:t>subscrito.</a:t>
                      </a:r>
                      <a:endParaRPr lang="pt-BR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1645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31470-3986-52D1-2D67-C5201524B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08995027-C5F5-43FE-8483-51B6FE8170C6}"/>
              </a:ext>
            </a:extLst>
          </p:cNvPr>
          <p:cNvSpPr txBox="1">
            <a:spLocks/>
          </p:cNvSpPr>
          <p:nvPr/>
        </p:nvSpPr>
        <p:spPr>
          <a:xfrm>
            <a:off x="474367" y="2544247"/>
            <a:ext cx="11256134" cy="25908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EA3F696-01F0-C04E-24CA-854092FC6929}"/>
              </a:ext>
            </a:extLst>
          </p:cNvPr>
          <p:cNvSpPr txBox="1"/>
          <p:nvPr/>
        </p:nvSpPr>
        <p:spPr>
          <a:xfrm>
            <a:off x="-12882" y="6453549"/>
            <a:ext cx="407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Curso de Graduação em Teologia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2E17C6-9BFD-611E-31F5-CF9628A0F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144" y="733843"/>
            <a:ext cx="987552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indent="-742950" algn="just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tabLst>
                <a:tab pos="180975" algn="l"/>
              </a:tabLst>
              <a:defRPr/>
            </a:pP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Times-Roman"/>
              </a:rPr>
              <a:t>Os ditongos </a:t>
            </a:r>
            <a:r>
              <a:rPr lang="pt-BR" sz="4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-Roman"/>
              </a:rPr>
              <a:t>“</a:t>
            </a:r>
            <a:r>
              <a:rPr lang="pt-BR" sz="4000" dirty="0" err="1">
                <a:solidFill>
                  <a:prstClr val="black"/>
                </a:solidFill>
                <a:latin typeface="Symbol" pitchFamily="18" charset="2"/>
                <a:ea typeface="Times New Roman" pitchFamily="18" charset="0"/>
                <a:cs typeface="TTE1B9AB10t00"/>
              </a:rPr>
              <a:t>hu</a:t>
            </a:r>
            <a:r>
              <a:rPr lang="pt-BR" sz="4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-Roman"/>
              </a:rPr>
              <a:t>” e “</a:t>
            </a:r>
            <a:r>
              <a:rPr lang="pt-BR" sz="4000" dirty="0">
                <a:solidFill>
                  <a:prstClr val="black"/>
                </a:solidFill>
                <a:latin typeface="Symbol" pitchFamily="18" charset="2"/>
                <a:ea typeface="Times New Roman" pitchFamily="18" charset="0"/>
                <a:cs typeface="TTE1B9AB10t00"/>
              </a:rPr>
              <a:t>wu</a:t>
            </a:r>
            <a:r>
              <a:rPr lang="pt-BR" sz="4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-Roman"/>
              </a:rPr>
              <a:t>” </a:t>
            </a: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Times-Roman"/>
              </a:rPr>
              <a:t>são muito raros.</a:t>
            </a:r>
          </a:p>
          <a:p>
            <a:pPr marL="742950" indent="-742950" algn="just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/>
            </a:pPr>
            <a:endParaRPr lang="pt-BR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/>
            </a:pPr>
            <a:r>
              <a:rPr lang="pt-BR" sz="4000" b="1" dirty="0">
                <a:solidFill>
                  <a:prstClr val="black"/>
                </a:solidFill>
                <a:ea typeface="Times New Roman" pitchFamily="18" charset="0"/>
                <a:cs typeface="Times-Roman"/>
              </a:rPr>
              <a:t>b) </a:t>
            </a: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Times-Roman"/>
              </a:rPr>
              <a:t>São também ditongos, pois possuem um i (iota) subscrito</a:t>
            </a:r>
            <a:r>
              <a:rPr lang="pt-BR" sz="4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-Roman"/>
              </a:rPr>
              <a:t>. O </a:t>
            </a:r>
            <a:r>
              <a:rPr lang="pt-BR" sz="40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Symbol" pitchFamily="18" charset="2"/>
              </a:rPr>
              <a:t>i</a:t>
            </a:r>
            <a:r>
              <a:rPr lang="pt-BR" sz="40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-Bold"/>
              </a:rPr>
              <a:t> </a:t>
            </a: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Times-Roman"/>
              </a:rPr>
              <a:t>(iota) equivale ao nosso “j” por isso seu nome é “iota” muito parecido com</a:t>
            </a:r>
            <a:r>
              <a:rPr lang="pt-BR" sz="4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Times-Roman"/>
              </a:rPr>
              <a:t>“jota”.</a:t>
            </a:r>
            <a:r>
              <a:rPr lang="pt-BR" sz="4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-Roman"/>
              </a:rPr>
              <a:t> </a:t>
            </a: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Times-Roman"/>
              </a:rPr>
              <a:t>Exemplos: </a:t>
            </a: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: </a:t>
            </a:r>
            <a:r>
              <a:rPr lang="pt-BR" sz="4000" dirty="0">
                <a:solidFill>
                  <a:prstClr val="black"/>
                </a:solidFill>
                <a:latin typeface="Graeca" pitchFamily="2" charset="2"/>
                <a:ea typeface="Times New Roman" pitchFamily="18" charset="0"/>
                <a:cs typeface="Arial" pitchFamily="34" charset="0"/>
              </a:rPr>
              <a:t>a</a:t>
            </a:r>
            <a:r>
              <a:rPr lang="pt-BR" sz="4000" dirty="0">
                <a:solidFill>
                  <a:prstClr val="black"/>
                </a:solidFill>
                <a:latin typeface="Graeca" pitchFamily="2" charset="2"/>
                <a:ea typeface="Times New Roman" pitchFamily="18" charset="0"/>
                <a:cs typeface="Arial" pitchFamily="34" charset="0"/>
                <a:sym typeface="Graeca" pitchFamily="2" charset="2"/>
              </a:rPr>
              <a:t></a:t>
            </a:r>
            <a:r>
              <a:rPr lang="pt-BR" sz="4000" dirty="0" err="1">
                <a:solidFill>
                  <a:prstClr val="black"/>
                </a:solidFill>
                <a:latin typeface="Graeca" pitchFamily="2" charset="2"/>
                <a:ea typeface="Times New Roman" pitchFamily="18" charset="0"/>
                <a:cs typeface="Arial" pitchFamily="34" charset="0"/>
              </a:rPr>
              <a:t>rch</a:t>
            </a:r>
            <a:r>
              <a:rPr lang="pt-BR" sz="4000" dirty="0" err="1">
                <a:solidFill>
                  <a:prstClr val="black"/>
                </a:solidFill>
                <a:latin typeface="Graeca" pitchFamily="2" charset="2"/>
                <a:ea typeface="Times New Roman" pitchFamily="18" charset="0"/>
                <a:cs typeface="Arial" pitchFamily="34" charset="0"/>
                <a:sym typeface="Graeca" pitchFamily="2" charset="2"/>
              </a:rPr>
              <a:t></a:t>
            </a:r>
            <a:r>
              <a:rPr lang="pt-BR" sz="4000" dirty="0">
                <a:solidFill>
                  <a:prstClr val="black"/>
                </a:solidFill>
                <a:latin typeface="Graeca" pitchFamily="2" charset="2"/>
                <a:ea typeface="Times New Roman" pitchFamily="18" charset="0"/>
                <a:cs typeface="Arial" pitchFamily="34" charset="0"/>
              </a:rPr>
              <a:t> </a:t>
            </a: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Times-Roman"/>
                <a:sym typeface="Graeca" pitchFamily="2" charset="2"/>
              </a:rPr>
              <a:t>(princípio);</a:t>
            </a:r>
            <a:r>
              <a:rPr lang="pt-BR" sz="4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-Roman"/>
                <a:sym typeface="Graeca" pitchFamily="2" charset="2"/>
              </a:rPr>
              <a:t> </a:t>
            </a:r>
            <a:r>
              <a:rPr lang="pt-BR" sz="4000" dirty="0">
                <a:solidFill>
                  <a:prstClr val="black"/>
                </a:solidFill>
                <a:latin typeface="Graeca" pitchFamily="2" charset="2"/>
                <a:ea typeface="Times New Roman" pitchFamily="18" charset="0"/>
                <a:cs typeface="Symbol" pitchFamily="18" charset="2"/>
                <a:sym typeface="Graeca" pitchFamily="2" charset="2"/>
              </a:rPr>
              <a:t>w</a:t>
            </a:r>
            <a:r>
              <a:rPr lang="pt-BR" sz="4000" dirty="0" err="1">
                <a:solidFill>
                  <a:prstClr val="black"/>
                </a:solidFill>
                <a:latin typeface="Graeca" pitchFamily="2" charset="2"/>
                <a:ea typeface="Times New Roman" pitchFamily="18" charset="0"/>
                <a:cs typeface="Symbol" pitchFamily="18" charset="2"/>
                <a:sym typeface="Graeca" pitchFamily="2" charset="2"/>
              </a:rPr>
              <a:t></a:t>
            </a:r>
            <a:r>
              <a:rPr lang="pt-BR" sz="4000" dirty="0" err="1">
                <a:solidFill>
                  <a:prstClr val="black"/>
                </a:solidFill>
                <a:latin typeface="Graeca" pitchFamily="2" charset="2"/>
                <a:ea typeface="Times New Roman" pitchFamily="18" charset="0"/>
                <a:cs typeface="Symbol" pitchFamily="18" charset="2"/>
              </a:rPr>
              <a:t>dh</a:t>
            </a:r>
            <a:r>
              <a:rPr lang="pt-BR" sz="4000" dirty="0">
                <a:solidFill>
                  <a:prstClr val="black"/>
                </a:solidFill>
                <a:latin typeface="Graeca" pitchFamily="2" charset="2"/>
                <a:ea typeface="Times New Roman" pitchFamily="18" charset="0"/>
                <a:cs typeface="Symbol" pitchFamily="18" charset="2"/>
                <a:sym typeface="Graeca" pitchFamily="2" charset="2"/>
              </a:rPr>
              <a:t></a:t>
            </a:r>
            <a:r>
              <a:rPr lang="pt-BR" sz="4000" dirty="0">
                <a:solidFill>
                  <a:prstClr val="black"/>
                </a:solidFill>
                <a:latin typeface="Graeca" pitchFamily="2" charset="2"/>
                <a:ea typeface="Times New Roman" pitchFamily="18" charset="0"/>
                <a:cs typeface="Symbol" pitchFamily="18" charset="2"/>
              </a:rPr>
              <a:t> </a:t>
            </a:r>
            <a:r>
              <a:rPr lang="pt-BR" sz="4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Calibri" pitchFamily="34" charset="0"/>
                <a:sym typeface="Graeca" pitchFamily="2" charset="2"/>
              </a:rPr>
              <a:t>(cântico)</a:t>
            </a: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Times-Roman"/>
                <a:sym typeface="Graeca" pitchFamily="2" charset="2"/>
              </a:rPr>
              <a:t>. </a:t>
            </a:r>
            <a:endParaRPr lang="pt-BR" sz="4000" dirty="0">
              <a:solidFill>
                <a:prstClr val="black"/>
              </a:solidFill>
              <a:latin typeface="Graeca" pitchFamily="2" charset="2"/>
              <a:ea typeface="Times New Roman" pitchFamily="18" charset="0"/>
              <a:cs typeface="Symbol" pitchFamily="18" charset="2"/>
              <a:sym typeface="Graeca" pitchFamily="2" charset="2"/>
            </a:endParaRPr>
          </a:p>
        </p:txBody>
      </p:sp>
      <p:sp>
        <p:nvSpPr>
          <p:cNvPr id="3" name="Meio-quadro 2">
            <a:extLst>
              <a:ext uri="{FF2B5EF4-FFF2-40B4-BE49-F238E27FC236}">
                <a16:creationId xmlns:a16="http://schemas.microsoft.com/office/drawing/2014/main" id="{B579D7B8-E86F-EF7C-F16A-9F0AA397CA2C}"/>
              </a:ext>
            </a:extLst>
          </p:cNvPr>
          <p:cNvSpPr/>
          <p:nvPr/>
        </p:nvSpPr>
        <p:spPr>
          <a:xfrm rot="16200000">
            <a:off x="847951" y="4020928"/>
            <a:ext cx="1341553" cy="1506828"/>
          </a:xfrm>
          <a:prstGeom prst="halfFrame">
            <a:avLst>
              <a:gd name="adj1" fmla="val 7413"/>
              <a:gd name="adj2" fmla="val 741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Meio-quadro 3">
            <a:extLst>
              <a:ext uri="{FF2B5EF4-FFF2-40B4-BE49-F238E27FC236}">
                <a16:creationId xmlns:a16="http://schemas.microsoft.com/office/drawing/2014/main" id="{D5A0F27B-CE90-5848-1F76-CB35913E1E55}"/>
              </a:ext>
            </a:extLst>
          </p:cNvPr>
          <p:cNvSpPr/>
          <p:nvPr/>
        </p:nvSpPr>
        <p:spPr>
          <a:xfrm>
            <a:off x="765313" y="533204"/>
            <a:ext cx="1341553" cy="1506828"/>
          </a:xfrm>
          <a:prstGeom prst="halfFrame">
            <a:avLst>
              <a:gd name="adj1" fmla="val 7413"/>
              <a:gd name="adj2" fmla="val 741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04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F2E56-B0E6-1A8C-CF41-60DD126F4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5B03CB2D-6E52-48A2-B494-2B71984EC2DC}"/>
              </a:ext>
            </a:extLst>
          </p:cNvPr>
          <p:cNvSpPr txBox="1">
            <a:spLocks/>
          </p:cNvSpPr>
          <p:nvPr/>
        </p:nvSpPr>
        <p:spPr>
          <a:xfrm>
            <a:off x="474367" y="2544247"/>
            <a:ext cx="11256134" cy="25908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C195AAE-E08D-E8DA-9B6A-2C2145E4ED71}"/>
              </a:ext>
            </a:extLst>
          </p:cNvPr>
          <p:cNvSpPr txBox="1"/>
          <p:nvPr/>
        </p:nvSpPr>
        <p:spPr>
          <a:xfrm>
            <a:off x="-12882" y="6453549"/>
            <a:ext cx="407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Curso de Graduação em Teologia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CBF958-C69A-1AE7-6762-84F9EFB48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873" y="479572"/>
            <a:ext cx="110387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/>
            </a:pPr>
            <a:r>
              <a:rPr lang="pt-BR" sz="4000" b="1" dirty="0">
                <a:solidFill>
                  <a:prstClr val="black"/>
                </a:solidFill>
                <a:ea typeface="Times New Roman" pitchFamily="18" charset="0"/>
                <a:cs typeface="TimesNewRomanPSMT"/>
              </a:rPr>
              <a:t>c) </a:t>
            </a: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TimesNewRomanPSMT"/>
              </a:rPr>
              <a:t>A </a:t>
            </a: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Times-Roman" charset="0"/>
              </a:rPr>
              <a:t>principal</a:t>
            </a: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TimesNewRomanPSMT"/>
              </a:rPr>
              <a:t> exceção é o</a:t>
            </a:r>
            <a:r>
              <a:rPr lang="pt-BR" sz="4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NewRomanPSMT"/>
              </a:rPr>
              <a:t> </a:t>
            </a:r>
            <a:r>
              <a:rPr lang="pt-BR" sz="4000" dirty="0">
                <a:solidFill>
                  <a:prstClr val="black"/>
                </a:solidFill>
                <a:latin typeface="Symbol" pitchFamily="18" charset="2"/>
                <a:ea typeface="Times New Roman" pitchFamily="18" charset="0"/>
                <a:cs typeface="Grego"/>
              </a:rPr>
              <a:t>u</a:t>
            </a:r>
            <a:r>
              <a:rPr lang="pt-BR" sz="4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NewRomanPSMT"/>
              </a:rPr>
              <a:t>: </a:t>
            </a: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TimesNewRomanPSMT"/>
              </a:rPr>
              <a:t>quando é pronunciado na mesma sílaba (emissão de voz) com outra vogal, o </a:t>
            </a:r>
            <a:r>
              <a:rPr lang="pt-BR" sz="4000" dirty="0">
                <a:solidFill>
                  <a:prstClr val="black"/>
                </a:solidFill>
                <a:latin typeface="Symbol" pitchFamily="18" charset="2"/>
                <a:ea typeface="Times New Roman" pitchFamily="18" charset="0"/>
                <a:cs typeface="Grego"/>
              </a:rPr>
              <a:t>u</a:t>
            </a:r>
            <a:r>
              <a:rPr lang="pt-BR" sz="4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Grego"/>
              </a:rPr>
              <a:t> </a:t>
            </a: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TimesNewRomanPSMT"/>
              </a:rPr>
              <a:t>tem som de u. Além disso</a:t>
            </a:r>
            <a:r>
              <a:rPr lang="pt-BR" sz="4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NewRomanPSMT"/>
              </a:rPr>
              <a:t>, </a:t>
            </a:r>
            <a:r>
              <a:rPr lang="pt-BR" sz="4000" b="1" dirty="0">
                <a:solidFill>
                  <a:prstClr val="black"/>
                </a:solidFill>
                <a:latin typeface="Symbol" pitchFamily="18" charset="2"/>
                <a:ea typeface="Times New Roman" pitchFamily="18" charset="0"/>
                <a:cs typeface="TimesNewRomanPS-BoldMT"/>
              </a:rPr>
              <a:t>o</a:t>
            </a:r>
            <a:r>
              <a:rPr lang="pt-BR" sz="4000" dirty="0">
                <a:solidFill>
                  <a:prstClr val="black"/>
                </a:solidFill>
                <a:latin typeface="Symbol" pitchFamily="18" charset="2"/>
                <a:ea typeface="Times New Roman" pitchFamily="18" charset="0"/>
                <a:cs typeface="TimesNewRomanPS-BoldMT"/>
              </a:rPr>
              <a:t> </a:t>
            </a:r>
            <a:r>
              <a:rPr lang="pt-BR" sz="4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NewRomanPS-BoldMT"/>
              </a:rPr>
              <a:t>+ </a:t>
            </a:r>
            <a:r>
              <a:rPr lang="pt-BR" sz="4000" b="1" dirty="0">
                <a:solidFill>
                  <a:prstClr val="black"/>
                </a:solidFill>
                <a:latin typeface="Symbol" pitchFamily="18" charset="2"/>
                <a:ea typeface="Times New Roman" pitchFamily="18" charset="0"/>
                <a:cs typeface="Grego"/>
              </a:rPr>
              <a:t>u</a:t>
            </a:r>
            <a:r>
              <a:rPr lang="pt-BR" sz="4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Grego"/>
              </a:rPr>
              <a:t> </a:t>
            </a: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TimesNewRomanPSMT"/>
              </a:rPr>
              <a:t>juntos na mesma sílaba têm som de u:</a:t>
            </a:r>
            <a:r>
              <a:rPr lang="pt-BR" sz="4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NewRomanPSMT"/>
              </a:rPr>
              <a:t> </a:t>
            </a:r>
            <a:r>
              <a:rPr lang="pt-BR" sz="4000" dirty="0">
                <a:solidFill>
                  <a:prstClr val="black"/>
                </a:solidFill>
                <a:latin typeface="Symbol" pitchFamily="18" charset="2"/>
                <a:ea typeface="Times New Roman" pitchFamily="18" charset="0"/>
                <a:cs typeface="Grego"/>
              </a:rPr>
              <a:t>ou </a:t>
            </a:r>
            <a:r>
              <a:rPr lang="pt-BR" sz="4000" dirty="0">
                <a:solidFill>
                  <a:prstClr val="black"/>
                </a:solidFill>
                <a:latin typeface="Symbol" pitchFamily="18" charset="2"/>
                <a:ea typeface="Times New Roman" pitchFamily="18" charset="0"/>
                <a:cs typeface="Calibri" pitchFamily="34" charset="0"/>
              </a:rPr>
              <a:t>=</a:t>
            </a:r>
            <a:r>
              <a:rPr lang="pt-BR" sz="4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NewRomanPSMT"/>
              </a:rPr>
              <a:t> </a:t>
            </a: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TimesNewRomanPSMT"/>
              </a:rPr>
              <a:t>u (como em luz).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/>
            </a:pPr>
            <a:endParaRPr lang="pt-BR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/>
            </a:pPr>
            <a:r>
              <a:rPr lang="pt-BR" sz="4000" b="1" dirty="0">
                <a:solidFill>
                  <a:prstClr val="black"/>
                </a:solidFill>
                <a:ea typeface="Times New Roman" pitchFamily="18" charset="0"/>
                <a:cs typeface="Times-Roman" charset="0"/>
              </a:rPr>
              <a:t>d) </a:t>
            </a: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Times-Roman" charset="0"/>
              </a:rPr>
              <a:t>O sinal  </a:t>
            </a:r>
            <a:r>
              <a:rPr lang="pt-BR" sz="4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-Roman" charset="0"/>
                <a:sym typeface="Graeca" pitchFamily="2" charset="2"/>
              </a:rPr>
              <a:t></a:t>
            </a: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Times-Roman" charset="0"/>
              </a:rPr>
              <a:t> é chamado de aspiração áspera, é sempre transliterado com o “H” (como Hot-Dog no Inglês), tem o som do </a:t>
            </a:r>
            <a:r>
              <a:rPr lang="pt-BR" sz="4000" b="1" i="1" dirty="0">
                <a:solidFill>
                  <a:prstClr val="black"/>
                </a:solidFill>
                <a:ea typeface="Times New Roman" pitchFamily="18" charset="0"/>
                <a:cs typeface="Times-Roman" charset="0"/>
                <a:sym typeface="Graeca" pitchFamily="2" charset="2"/>
              </a:rPr>
              <a:t>r</a:t>
            </a:r>
            <a:r>
              <a:rPr lang="pt-BR" sz="40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NewRomanPS-BoldMT"/>
                <a:sym typeface="Graeca" pitchFamily="2" charset="2"/>
              </a:rPr>
              <a:t> </a:t>
            </a: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Times-Roman" charset="0"/>
                <a:sym typeface="Graeca" pitchFamily="2" charset="2"/>
              </a:rPr>
              <a:t>quando este começa uma palavra: rei, rosa, rosto.</a:t>
            </a:r>
            <a:endParaRPr lang="pt-BR" sz="400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Times-Roman" charset="0"/>
              <a:sym typeface="Graeca" pitchFamily="2" charset="2"/>
            </a:endParaRPr>
          </a:p>
        </p:txBody>
      </p:sp>
      <p:sp>
        <p:nvSpPr>
          <p:cNvPr id="3" name="Meio-quadro 2">
            <a:extLst>
              <a:ext uri="{FF2B5EF4-FFF2-40B4-BE49-F238E27FC236}">
                <a16:creationId xmlns:a16="http://schemas.microsoft.com/office/drawing/2014/main" id="{921B13BE-7D6C-453A-A2FE-52E58FC666F6}"/>
              </a:ext>
            </a:extLst>
          </p:cNvPr>
          <p:cNvSpPr/>
          <p:nvPr/>
        </p:nvSpPr>
        <p:spPr>
          <a:xfrm>
            <a:off x="554060" y="378169"/>
            <a:ext cx="1341553" cy="1506828"/>
          </a:xfrm>
          <a:prstGeom prst="halfFrame">
            <a:avLst>
              <a:gd name="adj1" fmla="val 7413"/>
              <a:gd name="adj2" fmla="val 741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Meio-quadro 3">
            <a:extLst>
              <a:ext uri="{FF2B5EF4-FFF2-40B4-BE49-F238E27FC236}">
                <a16:creationId xmlns:a16="http://schemas.microsoft.com/office/drawing/2014/main" id="{FBBCE92B-9824-2E2A-B76A-503591768E89}"/>
              </a:ext>
            </a:extLst>
          </p:cNvPr>
          <p:cNvSpPr/>
          <p:nvPr/>
        </p:nvSpPr>
        <p:spPr>
          <a:xfrm rot="16200000">
            <a:off x="636699" y="4789095"/>
            <a:ext cx="1341553" cy="1506828"/>
          </a:xfrm>
          <a:prstGeom prst="halfFrame">
            <a:avLst>
              <a:gd name="adj1" fmla="val 7413"/>
              <a:gd name="adj2" fmla="val 741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26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620</TotalTime>
  <Words>1140</Words>
  <Application>Microsoft Office PowerPoint</Application>
  <PresentationFormat>Widescreen</PresentationFormat>
  <Paragraphs>181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31" baseType="lpstr">
      <vt:lpstr>Arial</vt:lpstr>
      <vt:lpstr>Arial MT Black</vt:lpstr>
      <vt:lpstr>Arial Narrow</vt:lpstr>
      <vt:lpstr>Calibri</vt:lpstr>
      <vt:lpstr>Calibri Light</vt:lpstr>
      <vt:lpstr>Century Gothic</vt:lpstr>
      <vt:lpstr>Garamond</vt:lpstr>
      <vt:lpstr>Graeca</vt:lpstr>
      <vt:lpstr>Symbol</vt:lpstr>
      <vt:lpstr>Times New Roman</vt:lpstr>
      <vt:lpstr>Times-Roman</vt:lpstr>
      <vt:lpstr>Retrospectiva</vt:lpstr>
      <vt:lpstr>www.servus.org.br</vt:lpstr>
      <vt:lpstr>Introdução ao Grego Bíblico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www.servus.org.br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www.servus.org.br</dc:title>
  <dc:creator>Járber Sousa</dc:creator>
  <cp:lastModifiedBy>leonardo alves</cp:lastModifiedBy>
  <cp:revision>44</cp:revision>
  <dcterms:created xsi:type="dcterms:W3CDTF">2019-09-06T19:24:55Z</dcterms:created>
  <dcterms:modified xsi:type="dcterms:W3CDTF">2024-10-24T15:26:36Z</dcterms:modified>
</cp:coreProperties>
</file>